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fntdata" ContentType="application/x-fontdata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71" r:id="rId2"/>
    <p:sldId id="267" r:id="rId3"/>
    <p:sldId id="268" r:id="rId4"/>
    <p:sldId id="258" r:id="rId5"/>
    <p:sldId id="262" r:id="rId6"/>
    <p:sldId id="263" r:id="rId7"/>
    <p:sldId id="264" r:id="rId8"/>
    <p:sldId id="265" r:id="rId9"/>
    <p:sldId id="266" r:id="rId10"/>
    <p:sldId id="269" r:id="rId11"/>
    <p:sldId id="272" r:id="rId12"/>
    <p:sldId id="270" r:id="rId13"/>
  </p:sldIdLst>
  <p:sldSz cx="9144000" cy="6858000" type="screen4x3"/>
  <p:notesSz cx="6858000" cy="9144000"/>
  <p:embeddedFontLst>
    <p:embeddedFont>
      <p:font typeface=".VnArial" panose="020B7200000000000000" pitchFamily="34" charset="0"/>
      <p:regular r:id="rId14"/>
      <p:bold r:id="rId15"/>
      <p:italic r:id="rId16"/>
      <p:boldItalic r:id="rId17"/>
    </p:embeddedFont>
    <p:embeddedFont>
      <p:font typeface=".VnTime" panose="020B7200000000000000" pitchFamily="34" charset="0"/>
      <p:regular r:id="rId18"/>
      <p:bold r:id="rId19"/>
      <p:italic r:id="rId20"/>
      <p:boldItalic r:id="rId21"/>
    </p:embeddedFont>
    <p:embeddedFont>
      <p:font typeface=".VnArabia" panose="020B7200000000000000" pitchFamily="34" charset="0"/>
      <p:regular r:id="rId22"/>
    </p:embeddedFont>
    <p:embeddedFont>
      <p:font typeface=".VnBook-Antiqua" panose="020B7200000000000000" pitchFamily="34" charset="0"/>
      <p:regular r:id="rId23"/>
      <p:bold r:id="rId24"/>
    </p:embeddedFont>
  </p:embeddedFontLst>
  <p:defaultTextStyle>
    <a:defPPr>
      <a:defRPr lang="en-US"/>
    </a:defPPr>
    <a:lvl1pPr algn="just" rtl="0" fontAlgn="base">
      <a:spcBef>
        <a:spcPct val="25000"/>
      </a:spcBef>
      <a:spcAft>
        <a:spcPct val="0"/>
      </a:spcAft>
      <a:defRPr sz="2100" b="1" kern="1200">
        <a:solidFill>
          <a:srgbClr val="FF0D0D"/>
        </a:solidFill>
        <a:latin typeface=".VnTime" panose="020B7200000000000000" pitchFamily="34" charset="0"/>
        <a:ea typeface="+mn-ea"/>
        <a:cs typeface="+mn-cs"/>
      </a:defRPr>
    </a:lvl1pPr>
    <a:lvl2pPr marL="457200" algn="just" rtl="0" fontAlgn="base">
      <a:spcBef>
        <a:spcPct val="25000"/>
      </a:spcBef>
      <a:spcAft>
        <a:spcPct val="0"/>
      </a:spcAft>
      <a:defRPr sz="2100" b="1" kern="1200">
        <a:solidFill>
          <a:srgbClr val="FF0D0D"/>
        </a:solidFill>
        <a:latin typeface=".VnTime" panose="020B7200000000000000" pitchFamily="34" charset="0"/>
        <a:ea typeface="+mn-ea"/>
        <a:cs typeface="+mn-cs"/>
      </a:defRPr>
    </a:lvl2pPr>
    <a:lvl3pPr marL="914400" algn="just" rtl="0" fontAlgn="base">
      <a:spcBef>
        <a:spcPct val="25000"/>
      </a:spcBef>
      <a:spcAft>
        <a:spcPct val="0"/>
      </a:spcAft>
      <a:defRPr sz="2100" b="1" kern="1200">
        <a:solidFill>
          <a:srgbClr val="FF0D0D"/>
        </a:solidFill>
        <a:latin typeface=".VnTime" panose="020B7200000000000000" pitchFamily="34" charset="0"/>
        <a:ea typeface="+mn-ea"/>
        <a:cs typeface="+mn-cs"/>
      </a:defRPr>
    </a:lvl3pPr>
    <a:lvl4pPr marL="1371600" algn="just" rtl="0" fontAlgn="base">
      <a:spcBef>
        <a:spcPct val="25000"/>
      </a:spcBef>
      <a:spcAft>
        <a:spcPct val="0"/>
      </a:spcAft>
      <a:defRPr sz="2100" b="1" kern="1200">
        <a:solidFill>
          <a:srgbClr val="FF0D0D"/>
        </a:solidFill>
        <a:latin typeface=".VnTime" panose="020B7200000000000000" pitchFamily="34" charset="0"/>
        <a:ea typeface="+mn-ea"/>
        <a:cs typeface="+mn-cs"/>
      </a:defRPr>
    </a:lvl4pPr>
    <a:lvl5pPr marL="1828800" algn="just" rtl="0" fontAlgn="base">
      <a:spcBef>
        <a:spcPct val="25000"/>
      </a:spcBef>
      <a:spcAft>
        <a:spcPct val="0"/>
      </a:spcAft>
      <a:defRPr sz="2100" b="1" kern="1200">
        <a:solidFill>
          <a:srgbClr val="FF0D0D"/>
        </a:solidFill>
        <a:latin typeface=".VnTime" panose="020B7200000000000000" pitchFamily="34" charset="0"/>
        <a:ea typeface="+mn-ea"/>
        <a:cs typeface="+mn-cs"/>
      </a:defRPr>
    </a:lvl5pPr>
    <a:lvl6pPr marL="2286000" algn="l" defTabSz="914400" rtl="0" eaLnBrk="1" latinLnBrk="0" hangingPunct="1">
      <a:defRPr sz="2100" b="1" kern="1200">
        <a:solidFill>
          <a:srgbClr val="FF0D0D"/>
        </a:solidFill>
        <a:latin typeface=".VnTime" panose="020B7200000000000000" pitchFamily="34" charset="0"/>
        <a:ea typeface="+mn-ea"/>
        <a:cs typeface="+mn-cs"/>
      </a:defRPr>
    </a:lvl6pPr>
    <a:lvl7pPr marL="2743200" algn="l" defTabSz="914400" rtl="0" eaLnBrk="1" latinLnBrk="0" hangingPunct="1">
      <a:defRPr sz="2100" b="1" kern="1200">
        <a:solidFill>
          <a:srgbClr val="FF0D0D"/>
        </a:solidFill>
        <a:latin typeface=".VnTime" panose="020B7200000000000000" pitchFamily="34" charset="0"/>
        <a:ea typeface="+mn-ea"/>
        <a:cs typeface="+mn-cs"/>
      </a:defRPr>
    </a:lvl7pPr>
    <a:lvl8pPr marL="3200400" algn="l" defTabSz="914400" rtl="0" eaLnBrk="1" latinLnBrk="0" hangingPunct="1">
      <a:defRPr sz="2100" b="1" kern="1200">
        <a:solidFill>
          <a:srgbClr val="FF0D0D"/>
        </a:solidFill>
        <a:latin typeface=".VnTime" panose="020B7200000000000000" pitchFamily="34" charset="0"/>
        <a:ea typeface="+mn-ea"/>
        <a:cs typeface="+mn-cs"/>
      </a:defRPr>
    </a:lvl8pPr>
    <a:lvl9pPr marL="3657600" algn="l" defTabSz="914400" rtl="0" eaLnBrk="1" latinLnBrk="0" hangingPunct="1">
      <a:defRPr sz="2100" b="1" kern="1200">
        <a:solidFill>
          <a:srgbClr val="FF0D0D"/>
        </a:solidFill>
        <a:latin typeface=".VnTime" panose="020B7200000000000000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0D0D"/>
    <a:srgbClr val="FFFF97"/>
    <a:srgbClr val="A41493"/>
    <a:srgbClr val="AF159D"/>
    <a:srgbClr val="FF66FF"/>
    <a:srgbClr val="FFFF00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2958" autoAdjust="0"/>
  </p:normalViewPr>
  <p:slideViewPr>
    <p:cSldViewPr>
      <p:cViewPr varScale="1">
        <p:scale>
          <a:sx n="83" d="100"/>
          <a:sy n="83" d="100"/>
        </p:scale>
        <p:origin x="1203" y="45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5.fntdata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font" Target="fonts/font8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4.fntdata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font" Target="fonts/font3.fntdata"/><Relationship Id="rId20" Type="http://schemas.openxmlformats.org/officeDocument/2006/relationships/font" Target="fonts/font7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11.fntdata"/><Relationship Id="rId5" Type="http://schemas.openxmlformats.org/officeDocument/2006/relationships/slide" Target="slides/slide4.xml"/><Relationship Id="rId15" Type="http://schemas.openxmlformats.org/officeDocument/2006/relationships/font" Target="fonts/font2.fntdata"/><Relationship Id="rId23" Type="http://schemas.openxmlformats.org/officeDocument/2006/relationships/font" Target="fonts/font10.fntdata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font" Target="fonts/font6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1.fntdata"/><Relationship Id="rId22" Type="http://schemas.openxmlformats.org/officeDocument/2006/relationships/font" Target="fonts/font9.fntdata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5EB9E42-B0B9-47A8-A018-BDF9BA586ED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944217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8D5F93-78E4-49B7-9582-C6EF1D35D66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14907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28AA527-4E8B-429D-8A4E-B51AF62861A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010101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00D8337-C192-4A66-A5E0-6AC2AA071B3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046495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6CA82E9-9A8B-4137-93EE-0851DD331BC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47094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56FC889-A16D-4946-AF28-FD07248DCEC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964253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F5A4B0D-6B7E-4DFA-8EB4-14C03B612AF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14418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4C9B05-04BC-469D-A499-3CEEFF8EBE4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048110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6CBC6DF-4AA0-4A62-9307-5F3FAA7C7A9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966616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68BF945-70F5-43F6-B669-BC081ED0244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21688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7580AD-BD7E-41CB-9EA1-887E8BA79B4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934673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400" b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sz="1400" b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 b="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fld id="{F425C60C-2842-486C-942F-258BA494ABB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7" Type="http://schemas.openxmlformats.org/officeDocument/2006/relationships/image" Target="../media/image6.w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8.png"/><Relationship Id="rId5" Type="http://schemas.openxmlformats.org/officeDocument/2006/relationships/image" Target="../media/image4.png"/><Relationship Id="rId4" Type="http://schemas.openxmlformats.org/officeDocument/2006/relationships/image" Target="../media/image17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gif"/><Relationship Id="rId5" Type="http://schemas.openxmlformats.org/officeDocument/2006/relationships/image" Target="../media/image6.wmf"/><Relationship Id="rId4" Type="http://schemas.openxmlformats.org/officeDocument/2006/relationships/image" Target="../media/image5.gi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9.png"/><Relationship Id="rId7" Type="http://schemas.openxmlformats.org/officeDocument/2006/relationships/image" Target="../media/image1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3.png"/><Relationship Id="rId9" Type="http://schemas.openxmlformats.org/officeDocument/2006/relationships/image" Target="../media/image14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0" descr="C:\Documents and Settings\Admin\Desktop\New Folder (2)\images (6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Text Box 4"/>
          <p:cNvSpPr txBox="1">
            <a:spLocks noChangeArrowheads="1"/>
          </p:cNvSpPr>
          <p:nvPr/>
        </p:nvSpPr>
        <p:spPr bwMode="auto">
          <a:xfrm>
            <a:off x="3657600" y="1600200"/>
            <a:ext cx="14478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200000"/>
              </a:lnSpc>
              <a:spcBef>
                <a:spcPct val="0"/>
              </a:spcBef>
              <a:buFontTx/>
              <a:buNone/>
            </a:pPr>
            <a:r>
              <a:rPr lang="en-US" altLang="en-US">
                <a:latin typeface="Times New Roman" panose="02020603050405020304" pitchFamily="18" charset="0"/>
              </a:rPr>
              <a:t>Bài 2</a:t>
            </a:r>
            <a:r>
              <a:rPr lang="en-US" altLang="en-US" sz="2400">
                <a:latin typeface="Times New Roman" panose="02020603050405020304" pitchFamily="18" charset="0"/>
              </a:rPr>
              <a:t> </a:t>
            </a:r>
            <a:endParaRPr lang="en-US" altLang="en-US" sz="2000">
              <a:latin typeface="Times New Roman" panose="02020603050405020304" pitchFamily="18" charset="0"/>
            </a:endParaRPr>
          </a:p>
        </p:txBody>
      </p:sp>
      <p:sp>
        <p:nvSpPr>
          <p:cNvPr id="2052" name="WordArt 5"/>
          <p:cNvSpPr>
            <a:spLocks noChangeArrowheads="1" noChangeShapeType="1" noTextEdit="1"/>
          </p:cNvSpPr>
          <p:nvPr/>
        </p:nvSpPr>
        <p:spPr bwMode="auto">
          <a:xfrm>
            <a:off x="762000" y="3124200"/>
            <a:ext cx="7543800" cy="11430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kern="10">
                <a:solidFill>
                  <a:srgbClr val="0000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CÁC THÀNH PHẦN CƠ BẢN CỦA NGÔN NGỮ LẬP TRÌNH</a:t>
            </a:r>
            <a:endParaRPr lang="en-US" sz="3600" kern="10">
              <a:solidFill>
                <a:srgbClr val="000099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53" name="Rectangle 7"/>
          <p:cNvSpPr>
            <a:spLocks noChangeArrowheads="1"/>
          </p:cNvSpPr>
          <p:nvPr/>
        </p:nvSpPr>
        <p:spPr bwMode="auto">
          <a:xfrm>
            <a:off x="5232400" y="6049963"/>
            <a:ext cx="35814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kumimoji="1" lang="en-US" altLang="en-US" sz="1200">
                <a:latin typeface="Times New Roman" panose="02020603050405020304" pitchFamily="18" charset="0"/>
              </a:rPr>
              <a:t>BÀI GIẢNG ĐIỆN TỬ TIN HỌC LỚP 11</a:t>
            </a:r>
          </a:p>
        </p:txBody>
      </p:sp>
      <p:sp>
        <p:nvSpPr>
          <p:cNvPr id="2054" name="Line 8"/>
          <p:cNvSpPr>
            <a:spLocks noChangeShapeType="1"/>
          </p:cNvSpPr>
          <p:nvPr/>
        </p:nvSpPr>
        <p:spPr bwMode="auto">
          <a:xfrm>
            <a:off x="4800600" y="5943600"/>
            <a:ext cx="4191000" cy="0"/>
          </a:xfrm>
          <a:prstGeom prst="line">
            <a:avLst/>
          </a:prstGeom>
          <a:noFill/>
          <a:ln w="12700" cap="sq">
            <a:solidFill>
              <a:schemeClr val="accent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2055" name="Picture 9" descr="4956445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4572000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37" name="Text Box 29"/>
          <p:cNvSpPr txBox="1">
            <a:spLocks noChangeArrowheads="1"/>
          </p:cNvSpPr>
          <p:nvPr/>
        </p:nvSpPr>
        <p:spPr bwMode="auto">
          <a:xfrm>
            <a:off x="1219200" y="838200"/>
            <a:ext cx="7620000" cy="1108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  <a:buClr>
                <a:srgbClr val="0000FF"/>
              </a:buClr>
              <a:buFont typeface="Symbol" panose="05050102010706020507" pitchFamily="18" charset="2"/>
              <a:buNone/>
            </a:pPr>
            <a:r>
              <a:rPr lang="en-US" altLang="en-US" sz="2200">
                <a:latin typeface="Times New Roman" panose="02020603050405020304" pitchFamily="18" charset="0"/>
              </a:rPr>
              <a:t>là những </a:t>
            </a:r>
            <a:r>
              <a:rPr lang="vi-VN" altLang="en-US" sz="2200">
                <a:latin typeface="Times New Roman" panose="02020603050405020304" pitchFamily="18" charset="0"/>
              </a:rPr>
              <a:t>đ</a:t>
            </a:r>
            <a:r>
              <a:rPr lang="en-US" altLang="en-US" sz="2200">
                <a:latin typeface="Times New Roman" panose="02020603050405020304" pitchFamily="18" charset="0"/>
              </a:rPr>
              <a:t>ại l</a:t>
            </a:r>
            <a:r>
              <a:rPr lang="vi-VN" altLang="en-US" sz="2200">
                <a:latin typeface="Times New Roman" panose="02020603050405020304" pitchFamily="18" charset="0"/>
              </a:rPr>
              <a:t>ư</a:t>
            </a:r>
            <a:r>
              <a:rPr lang="en-US" altLang="en-US" sz="2200">
                <a:latin typeface="Times New Roman" panose="02020603050405020304" pitchFamily="18" charset="0"/>
              </a:rPr>
              <a:t>ợng </a:t>
            </a:r>
            <a:r>
              <a:rPr lang="vi-VN" altLang="en-US" sz="2200">
                <a:latin typeface="Times New Roman" panose="02020603050405020304" pitchFamily="18" charset="0"/>
              </a:rPr>
              <a:t>đư</a:t>
            </a:r>
            <a:r>
              <a:rPr lang="en-US" altLang="en-US" sz="2200">
                <a:latin typeface="Times New Roman" panose="02020603050405020304" pitchFamily="18" charset="0"/>
              </a:rPr>
              <a:t>ợc </a:t>
            </a:r>
            <a:r>
              <a:rPr lang="vi-VN" altLang="en-US" sz="2200">
                <a:latin typeface="Times New Roman" panose="02020603050405020304" pitchFamily="18" charset="0"/>
              </a:rPr>
              <a:t>đ</a:t>
            </a:r>
            <a:r>
              <a:rPr lang="en-US" altLang="en-US" sz="2200">
                <a:latin typeface="Times New Roman" panose="02020603050405020304" pitchFamily="18" charset="0"/>
              </a:rPr>
              <a:t>ặt tên, dùng </a:t>
            </a:r>
            <a:r>
              <a:rPr lang="vi-VN" altLang="en-US" sz="2200">
                <a:latin typeface="Times New Roman" panose="02020603050405020304" pitchFamily="18" charset="0"/>
              </a:rPr>
              <a:t>đ</a:t>
            </a:r>
            <a:r>
              <a:rPr lang="en-US" altLang="en-US" sz="2200">
                <a:latin typeface="Times New Roman" panose="02020603050405020304" pitchFamily="18" charset="0"/>
              </a:rPr>
              <a:t>ể l</a:t>
            </a:r>
            <a:r>
              <a:rPr lang="vi-VN" altLang="en-US" sz="2200">
                <a:latin typeface="Times New Roman" panose="02020603050405020304" pitchFamily="18" charset="0"/>
              </a:rPr>
              <a:t>ư</a:t>
            </a:r>
            <a:r>
              <a:rPr lang="en-US" altLang="en-US" sz="2200">
                <a:latin typeface="Times New Roman" panose="02020603050405020304" pitchFamily="18" charset="0"/>
              </a:rPr>
              <a:t>u trữ giá trị và giá trị có thể </a:t>
            </a:r>
            <a:r>
              <a:rPr lang="vi-VN" altLang="en-US" sz="2200">
                <a:latin typeface="Times New Roman" panose="02020603050405020304" pitchFamily="18" charset="0"/>
              </a:rPr>
              <a:t>đư</a:t>
            </a:r>
            <a:r>
              <a:rPr lang="en-US" altLang="en-US" sz="2200">
                <a:latin typeface="Times New Roman" panose="02020603050405020304" pitchFamily="18" charset="0"/>
              </a:rPr>
              <a:t>ợc thay </a:t>
            </a:r>
            <a:r>
              <a:rPr lang="vi-VN" altLang="en-US" sz="2200">
                <a:latin typeface="Times New Roman" panose="02020603050405020304" pitchFamily="18" charset="0"/>
              </a:rPr>
              <a:t>đ</a:t>
            </a:r>
            <a:r>
              <a:rPr lang="en-US" altLang="en-US" sz="2200">
                <a:latin typeface="Times New Roman" panose="02020603050405020304" pitchFamily="18" charset="0"/>
              </a:rPr>
              <a:t>ổi trong quá trình thực hiện ch</a:t>
            </a:r>
            <a:r>
              <a:rPr lang="vi-VN" altLang="en-US" sz="2200">
                <a:latin typeface="Times New Roman" panose="02020603050405020304" pitchFamily="18" charset="0"/>
              </a:rPr>
              <a:t>ươ</a:t>
            </a:r>
            <a:r>
              <a:rPr lang="en-US" altLang="en-US" sz="2200">
                <a:latin typeface="Times New Roman" panose="02020603050405020304" pitchFamily="18" charset="0"/>
              </a:rPr>
              <a:t>ng trình.</a:t>
            </a:r>
          </a:p>
        </p:txBody>
      </p:sp>
      <p:sp>
        <p:nvSpPr>
          <p:cNvPr id="17448" name="Text Box 40"/>
          <p:cNvSpPr txBox="1">
            <a:spLocks noChangeArrowheads="1"/>
          </p:cNvSpPr>
          <p:nvPr/>
        </p:nvSpPr>
        <p:spPr bwMode="auto">
          <a:xfrm>
            <a:off x="457200" y="5181600"/>
            <a:ext cx="8382000" cy="83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6DC4FF"/>
                    </a:gs>
                    <a:gs pos="50000">
                      <a:schemeClr val="bg1"/>
                    </a:gs>
                    <a:gs pos="100000">
                      <a:srgbClr val="6DC4FF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34963" indent="-334963" algn="l">
              <a:spcBef>
                <a:spcPct val="0"/>
              </a:spcBef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515938" algn="l">
              <a:spcBef>
                <a:spcPct val="0"/>
              </a:spcBef>
              <a:defRPr>
                <a:solidFill>
                  <a:schemeClr val="tx1"/>
                </a:solidFill>
                <a:latin typeface="Arial" pitchFamily="34" charset="0"/>
              </a:defRPr>
            </a:lvl2pPr>
            <a:lvl3pPr algn="l">
              <a:spcBef>
                <a:spcPct val="0"/>
              </a:spcBef>
              <a:defRPr>
                <a:solidFill>
                  <a:schemeClr val="tx1"/>
                </a:solidFill>
                <a:latin typeface="Arial" pitchFamily="34" charset="0"/>
              </a:defRPr>
            </a:lvl3pPr>
            <a:lvl4pPr algn="l">
              <a:spcBef>
                <a:spcPct val="0"/>
              </a:spcBef>
              <a:defRPr>
                <a:solidFill>
                  <a:schemeClr val="tx1"/>
                </a:solidFill>
                <a:latin typeface="Arial" pitchFamily="34" charset="0"/>
              </a:defRPr>
            </a:lvl4pPr>
            <a:lvl5pPr algn="l">
              <a:spcBef>
                <a:spcPct val="0"/>
              </a:spcBef>
              <a:defRPr>
                <a:solidFill>
                  <a:schemeClr val="tx1"/>
                </a:solidFill>
                <a:latin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just">
              <a:spcBef>
                <a:spcPct val="50000"/>
              </a:spcBef>
              <a:buClr>
                <a:srgbClr val="0000FF"/>
              </a:buClr>
              <a:buFont typeface="Wingdings" pitchFamily="2" charset="2"/>
              <a:buChar char="Ø"/>
              <a:defRPr/>
            </a:pPr>
            <a:r>
              <a:rPr lang="en-US" altLang="en-US" sz="2400" i="1" smtClean="0">
                <a:solidFill>
                  <a:srgbClr val="0000FF"/>
                </a:solidFill>
                <a:latin typeface="Times New Roman"/>
              </a:rPr>
              <a:t>Tên biến mang giá trị của biến tại từng thời </a:t>
            </a:r>
            <a:r>
              <a:rPr lang="vi-VN" altLang="en-US" sz="2400" i="1" smtClean="0">
                <a:solidFill>
                  <a:srgbClr val="0000FF"/>
                </a:solidFill>
                <a:latin typeface="Times New Roman"/>
              </a:rPr>
              <a:t>đ</a:t>
            </a:r>
            <a:r>
              <a:rPr lang="en-US" altLang="en-US" sz="2400" i="1" smtClean="0">
                <a:solidFill>
                  <a:srgbClr val="0000FF"/>
                </a:solidFill>
                <a:latin typeface="Times New Roman"/>
              </a:rPr>
              <a:t>iểm thực hiện ch</a:t>
            </a:r>
            <a:r>
              <a:rPr lang="vi-VN" altLang="en-US" sz="2400" i="1" smtClean="0">
                <a:solidFill>
                  <a:srgbClr val="0000FF"/>
                </a:solidFill>
                <a:latin typeface="Times New Roman"/>
              </a:rPr>
              <a:t>ươ</a:t>
            </a:r>
            <a:r>
              <a:rPr lang="en-US" altLang="en-US" sz="2400" i="1" smtClean="0">
                <a:solidFill>
                  <a:srgbClr val="0000FF"/>
                </a:solidFill>
                <a:latin typeface="Times New Roman"/>
              </a:rPr>
              <a:t>ng trình.</a:t>
            </a:r>
          </a:p>
        </p:txBody>
      </p:sp>
      <p:pic>
        <p:nvPicPr>
          <p:cNvPr id="11268" name="Picture 58" descr="tpage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9" name="Picture 59" descr="tpage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53200"/>
            <a:ext cx="9144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69" name="Text Box 61"/>
          <p:cNvSpPr txBox="1">
            <a:spLocks noChangeArrowheads="1"/>
          </p:cNvSpPr>
          <p:nvPr/>
        </p:nvSpPr>
        <p:spPr bwMode="auto">
          <a:xfrm>
            <a:off x="4038600" y="3232150"/>
            <a:ext cx="5257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6DC4FF"/>
                    </a:gs>
                    <a:gs pos="50000">
                      <a:schemeClr val="bg1"/>
                    </a:gs>
                    <a:gs pos="100000">
                      <a:srgbClr val="6DC4FF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spcBef>
                <a:spcPct val="0"/>
              </a:spcBef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515938" algn="l">
              <a:spcBef>
                <a:spcPct val="0"/>
              </a:spcBef>
              <a:defRPr>
                <a:solidFill>
                  <a:schemeClr val="tx1"/>
                </a:solidFill>
                <a:latin typeface="Arial" pitchFamily="34" charset="0"/>
              </a:defRPr>
            </a:lvl2pPr>
            <a:lvl3pPr algn="l">
              <a:spcBef>
                <a:spcPct val="0"/>
              </a:spcBef>
              <a:defRPr>
                <a:solidFill>
                  <a:schemeClr val="tx1"/>
                </a:solidFill>
                <a:latin typeface="Arial" pitchFamily="34" charset="0"/>
              </a:defRPr>
            </a:lvl3pPr>
            <a:lvl4pPr algn="l">
              <a:spcBef>
                <a:spcPct val="0"/>
              </a:spcBef>
              <a:defRPr>
                <a:solidFill>
                  <a:schemeClr val="tx1"/>
                </a:solidFill>
                <a:latin typeface="Arial" pitchFamily="34" charset="0"/>
              </a:defRPr>
            </a:lvl4pPr>
            <a:lvl5pPr algn="l">
              <a:spcBef>
                <a:spcPct val="0"/>
              </a:spcBef>
              <a:defRPr>
                <a:solidFill>
                  <a:schemeClr val="tx1"/>
                </a:solidFill>
                <a:latin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just">
              <a:spcBef>
                <a:spcPct val="50000"/>
              </a:spcBef>
              <a:buClr>
                <a:srgbClr val="0000FF"/>
              </a:buClr>
              <a:buFont typeface="Wingdings" pitchFamily="2" charset="2"/>
              <a:buChar char="F"/>
              <a:defRPr/>
            </a:pPr>
            <a:r>
              <a:rPr lang="en-US" altLang="en-US" sz="2400" i="1" smtClean="0">
                <a:latin typeface="Times New Roman"/>
              </a:rPr>
              <a:t> CV, R và S là các </a:t>
            </a:r>
            <a:r>
              <a:rPr lang="en-US" altLang="en-US" sz="2400" i="1" smtClean="0">
                <a:solidFill>
                  <a:srgbClr val="9F0505"/>
                </a:solidFill>
                <a:latin typeface="Times New Roman"/>
              </a:rPr>
              <a:t>biến</a:t>
            </a:r>
          </a:p>
        </p:txBody>
      </p:sp>
      <p:sp>
        <p:nvSpPr>
          <p:cNvPr id="17470" name="Text Box 62"/>
          <p:cNvSpPr txBox="1">
            <a:spLocks noChangeArrowheads="1"/>
          </p:cNvSpPr>
          <p:nvPr/>
        </p:nvSpPr>
        <p:spPr bwMode="auto">
          <a:xfrm>
            <a:off x="4953000" y="2484438"/>
            <a:ext cx="2057400" cy="396875"/>
          </a:xfrm>
          <a:prstGeom prst="rect">
            <a:avLst/>
          </a:prstGeom>
          <a:gradFill rotWithShape="1">
            <a:gsLst>
              <a:gs pos="0">
                <a:srgbClr val="66FFFF"/>
              </a:gs>
              <a:gs pos="50000">
                <a:schemeClr val="bg1"/>
              </a:gs>
              <a:gs pos="100000">
                <a:srgbClr val="66FFFF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spcBef>
                <a:spcPct val="0"/>
              </a:spcBef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515938" algn="l">
              <a:spcBef>
                <a:spcPct val="0"/>
              </a:spcBef>
              <a:defRPr>
                <a:solidFill>
                  <a:schemeClr val="tx1"/>
                </a:solidFill>
                <a:latin typeface="Arial" pitchFamily="34" charset="0"/>
              </a:defRPr>
            </a:lvl2pPr>
            <a:lvl3pPr algn="l">
              <a:spcBef>
                <a:spcPct val="0"/>
              </a:spcBef>
              <a:defRPr>
                <a:solidFill>
                  <a:schemeClr val="tx1"/>
                </a:solidFill>
                <a:latin typeface="Arial" pitchFamily="34" charset="0"/>
              </a:defRPr>
            </a:lvl3pPr>
            <a:lvl4pPr algn="l">
              <a:spcBef>
                <a:spcPct val="0"/>
              </a:spcBef>
              <a:defRPr>
                <a:solidFill>
                  <a:schemeClr val="tx1"/>
                </a:solidFill>
                <a:latin typeface="Arial" pitchFamily="34" charset="0"/>
              </a:defRPr>
            </a:lvl4pPr>
            <a:lvl5pPr algn="l">
              <a:spcBef>
                <a:spcPct val="0"/>
              </a:spcBef>
              <a:defRPr>
                <a:solidFill>
                  <a:schemeClr val="tx1"/>
                </a:solidFill>
                <a:latin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just">
              <a:spcBef>
                <a:spcPct val="50000"/>
              </a:spcBef>
              <a:buClr>
                <a:srgbClr val="0000FF"/>
              </a:buClr>
              <a:buFont typeface="Wingdings" pitchFamily="2" charset="2"/>
              <a:buNone/>
              <a:defRPr/>
            </a:pPr>
            <a:r>
              <a:rPr lang="en-US" altLang="en-US" sz="2000" b="0" smtClean="0">
                <a:solidFill>
                  <a:srgbClr val="FF0D0D"/>
                </a:solidFill>
                <a:latin typeface="Times New Roman"/>
              </a:rPr>
              <a:t>Trong ví dụ trên:	</a:t>
            </a:r>
          </a:p>
        </p:txBody>
      </p:sp>
      <p:sp>
        <p:nvSpPr>
          <p:cNvPr id="11272" name="Text Box 63"/>
          <p:cNvSpPr txBox="1">
            <a:spLocks noChangeArrowheads="1"/>
          </p:cNvSpPr>
          <p:nvPr/>
        </p:nvSpPr>
        <p:spPr bwMode="auto">
          <a:xfrm>
            <a:off x="76200" y="868363"/>
            <a:ext cx="1371600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  <a:buClr>
                <a:srgbClr val="0000FF"/>
              </a:buClr>
              <a:buFont typeface="Symbol" panose="05050102010706020507" pitchFamily="18" charset="2"/>
              <a:buChar char="·"/>
            </a:pPr>
            <a:r>
              <a:rPr lang="en-US" altLang="en-US" sz="2200">
                <a:latin typeface="Times New Roman" panose="02020603050405020304" pitchFamily="18" charset="0"/>
              </a:rPr>
              <a:t>  </a:t>
            </a:r>
            <a:r>
              <a:rPr lang="en-US" altLang="en-US" sz="2200">
                <a:solidFill>
                  <a:srgbClr val="0000FF"/>
                </a:solidFill>
                <a:latin typeface="Times New Roman" panose="02020603050405020304" pitchFamily="18" charset="0"/>
              </a:rPr>
              <a:t>Biến</a:t>
            </a:r>
            <a:endParaRPr lang="en-US" altLang="en-US" sz="22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17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1747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1747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1747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600"/>
                            </p:stCondLst>
                            <p:childTnLst>
                              <p:par>
                                <p:cTn id="16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8" dur="80"/>
                                        <p:tgtEl>
                                          <p:spTgt spid="1746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9" dur="80"/>
                                        <p:tgtEl>
                                          <p:spTgt spid="1746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80"/>
                                        <p:tgtEl>
                                          <p:spTgt spid="1746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4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4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37" grpId="0" autoUpdateAnimBg="0"/>
      <p:bldP spid="17448" grpId="0"/>
      <p:bldP spid="17469" grpId="0"/>
      <p:bldP spid="1747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7" name="Text Box 9"/>
          <p:cNvSpPr txBox="1">
            <a:spLocks noChangeArrowheads="1"/>
          </p:cNvSpPr>
          <p:nvPr/>
        </p:nvSpPr>
        <p:spPr bwMode="auto">
          <a:xfrm>
            <a:off x="304800" y="990600"/>
            <a:ext cx="3962400" cy="1446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171450" indent="-171450"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  <a:buClr>
                <a:schemeClr val="tx1"/>
              </a:buClr>
              <a:buFont typeface=".VnBook-Antiqua" panose="020B7200000000000000" pitchFamily="34" charset="0"/>
              <a:buChar char="-"/>
            </a:pPr>
            <a:r>
              <a:rPr lang="en-US" altLang="en-US" sz="2200">
                <a:latin typeface="Times New Roman" panose="02020603050405020304" pitchFamily="18" charset="0"/>
              </a:rPr>
              <a:t>Các </a:t>
            </a:r>
            <a:r>
              <a:rPr lang="vi-VN" altLang="en-US" sz="2200">
                <a:latin typeface="Times New Roman" panose="02020603050405020304" pitchFamily="18" charset="0"/>
              </a:rPr>
              <a:t>đ</a:t>
            </a:r>
            <a:r>
              <a:rPr lang="en-US" altLang="en-US" sz="2200">
                <a:latin typeface="Times New Roman" panose="02020603050405020304" pitchFamily="18" charset="0"/>
              </a:rPr>
              <a:t>oạn chú thích </a:t>
            </a:r>
            <a:r>
              <a:rPr lang="vi-VN" altLang="en-US" sz="2200">
                <a:latin typeface="Times New Roman" panose="02020603050405020304" pitchFamily="18" charset="0"/>
              </a:rPr>
              <a:t>đ</a:t>
            </a:r>
            <a:r>
              <a:rPr lang="en-US" altLang="en-US" sz="2200">
                <a:latin typeface="Times New Roman" panose="02020603050405020304" pitchFamily="18" charset="0"/>
              </a:rPr>
              <a:t>ặt trong ch</a:t>
            </a:r>
            <a:r>
              <a:rPr lang="vi-VN" altLang="en-US" sz="2200">
                <a:latin typeface="Times New Roman" panose="02020603050405020304" pitchFamily="18" charset="0"/>
              </a:rPr>
              <a:t>ươ</a:t>
            </a:r>
            <a:r>
              <a:rPr lang="en-US" altLang="en-US" sz="2200">
                <a:latin typeface="Times New Roman" panose="02020603050405020304" pitchFamily="18" charset="0"/>
              </a:rPr>
              <a:t>ng trình nguồn giúp ng</a:t>
            </a:r>
            <a:r>
              <a:rPr lang="vi-VN" altLang="en-US" sz="2200">
                <a:latin typeface="Times New Roman" panose="02020603050405020304" pitchFamily="18" charset="0"/>
              </a:rPr>
              <a:t>ư</a:t>
            </a:r>
            <a:r>
              <a:rPr lang="en-US" altLang="en-US" sz="2200">
                <a:latin typeface="Times New Roman" panose="02020603050405020304" pitchFamily="18" charset="0"/>
              </a:rPr>
              <a:t>ời </a:t>
            </a:r>
            <a:r>
              <a:rPr lang="vi-VN" altLang="en-US" sz="2200">
                <a:latin typeface="Times New Roman" panose="02020603050405020304" pitchFamily="18" charset="0"/>
              </a:rPr>
              <a:t>đ</a:t>
            </a:r>
            <a:r>
              <a:rPr lang="en-US" altLang="en-US" sz="2200">
                <a:latin typeface="Times New Roman" panose="02020603050405020304" pitchFamily="18" charset="0"/>
              </a:rPr>
              <a:t>ọc dễ dàng nhận biết ý nghĩa của ch</a:t>
            </a:r>
            <a:r>
              <a:rPr lang="vi-VN" altLang="en-US" sz="2200">
                <a:latin typeface="Times New Roman" panose="02020603050405020304" pitchFamily="18" charset="0"/>
              </a:rPr>
              <a:t>ươ</a:t>
            </a:r>
            <a:r>
              <a:rPr lang="en-US" altLang="en-US" sz="2200">
                <a:latin typeface="Times New Roman" panose="02020603050405020304" pitchFamily="18" charset="0"/>
              </a:rPr>
              <a:t>ng trình </a:t>
            </a:r>
            <a:r>
              <a:rPr lang="vi-VN" altLang="en-US" sz="2200">
                <a:latin typeface="Times New Roman" panose="02020603050405020304" pitchFamily="18" charset="0"/>
              </a:rPr>
              <a:t>đ</a:t>
            </a:r>
            <a:r>
              <a:rPr lang="en-US" altLang="en-US" sz="2200">
                <a:latin typeface="Times New Roman" panose="02020603050405020304" pitchFamily="18" charset="0"/>
              </a:rPr>
              <a:t>ó.</a:t>
            </a:r>
          </a:p>
        </p:txBody>
      </p:sp>
      <p:sp>
        <p:nvSpPr>
          <p:cNvPr id="22538" name="Text Box 10"/>
          <p:cNvSpPr txBox="1">
            <a:spLocks noChangeArrowheads="1"/>
          </p:cNvSpPr>
          <p:nvPr/>
        </p:nvSpPr>
        <p:spPr bwMode="auto">
          <a:xfrm>
            <a:off x="263525" y="2971800"/>
            <a:ext cx="4038600" cy="1446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171450" indent="-171450"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  <a:buClr>
                <a:schemeClr val="tx1"/>
              </a:buClr>
              <a:buFont typeface=".VnBook-Antiqua" panose="020B7200000000000000" pitchFamily="34" charset="0"/>
              <a:buChar char="-"/>
            </a:pPr>
            <a:r>
              <a:rPr lang="en-US" altLang="en-US" sz="2200">
                <a:latin typeface="Times New Roman" panose="02020603050405020304" pitchFamily="18" charset="0"/>
              </a:rPr>
              <a:t>Chú thích không làm ảnh h</a:t>
            </a:r>
            <a:r>
              <a:rPr lang="vi-VN" altLang="en-US" sz="2200">
                <a:latin typeface="Times New Roman" panose="02020603050405020304" pitchFamily="18" charset="0"/>
              </a:rPr>
              <a:t>ư</a:t>
            </a:r>
            <a:r>
              <a:rPr lang="en-US" altLang="en-US" sz="2200">
                <a:latin typeface="Times New Roman" panose="02020603050405020304" pitchFamily="18" charset="0"/>
              </a:rPr>
              <a:t>ởng </a:t>
            </a:r>
            <a:r>
              <a:rPr lang="vi-VN" altLang="en-US" sz="2200">
                <a:latin typeface="Times New Roman" panose="02020603050405020304" pitchFamily="18" charset="0"/>
              </a:rPr>
              <a:t>đ</a:t>
            </a:r>
            <a:r>
              <a:rPr lang="en-US" altLang="en-US" sz="2200">
                <a:latin typeface="Times New Roman" panose="02020603050405020304" pitchFamily="18" charset="0"/>
              </a:rPr>
              <a:t>ến nội dung ch</a:t>
            </a:r>
            <a:r>
              <a:rPr lang="vi-VN" altLang="en-US" sz="2200">
                <a:latin typeface="Times New Roman" panose="02020603050405020304" pitchFamily="18" charset="0"/>
              </a:rPr>
              <a:t>ươ</a:t>
            </a:r>
            <a:r>
              <a:rPr lang="en-US" altLang="en-US" sz="2200">
                <a:latin typeface="Times New Roman" panose="02020603050405020304" pitchFamily="18" charset="0"/>
              </a:rPr>
              <a:t>ng trình nguồn và </a:t>
            </a:r>
            <a:r>
              <a:rPr lang="vi-VN" altLang="en-US" sz="2200">
                <a:latin typeface="Times New Roman" panose="02020603050405020304" pitchFamily="18" charset="0"/>
              </a:rPr>
              <a:t>đư</a:t>
            </a:r>
            <a:r>
              <a:rPr lang="en-US" altLang="en-US" sz="2200">
                <a:latin typeface="Times New Roman" panose="02020603050405020304" pitchFamily="18" charset="0"/>
              </a:rPr>
              <a:t>ợc ch</a:t>
            </a:r>
            <a:r>
              <a:rPr lang="vi-VN" altLang="en-US" sz="2200">
                <a:latin typeface="Times New Roman" panose="02020603050405020304" pitchFamily="18" charset="0"/>
              </a:rPr>
              <a:t>ươ</a:t>
            </a:r>
            <a:r>
              <a:rPr lang="en-US" altLang="en-US" sz="2200">
                <a:latin typeface="Times New Roman" panose="02020603050405020304" pitchFamily="18" charset="0"/>
              </a:rPr>
              <a:t>ng trình dịch bỏ qua.</a:t>
            </a:r>
          </a:p>
        </p:txBody>
      </p:sp>
      <p:pic>
        <p:nvPicPr>
          <p:cNvPr id="12292" name="Picture 11" descr="tpage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3" name="Picture 12" descr="tpage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53200"/>
            <a:ext cx="9144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2294" name="Group 13"/>
          <p:cNvGrpSpPr>
            <a:grpSpLocks/>
          </p:cNvGrpSpPr>
          <p:nvPr/>
        </p:nvGrpSpPr>
        <p:grpSpPr bwMode="auto">
          <a:xfrm>
            <a:off x="76200" y="0"/>
            <a:ext cx="3124200" cy="609600"/>
            <a:chOff x="0" y="3024"/>
            <a:chExt cx="1968" cy="384"/>
          </a:xfrm>
        </p:grpSpPr>
        <p:sp>
          <p:nvSpPr>
            <p:cNvPr id="12299" name="Text Box 14"/>
            <p:cNvSpPr txBox="1">
              <a:spLocks noChangeArrowheads="1"/>
            </p:cNvSpPr>
            <p:nvPr/>
          </p:nvSpPr>
          <p:spPr bwMode="auto">
            <a:xfrm>
              <a:off x="528" y="3091"/>
              <a:ext cx="144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just">
                <a:spcBef>
                  <a:spcPct val="50000"/>
                </a:spcBef>
                <a:buFontTx/>
                <a:buNone/>
              </a:pPr>
              <a:r>
                <a:rPr lang="en-US" altLang="en-US" sz="2400" b="0">
                  <a:solidFill>
                    <a:srgbClr val="F20000"/>
                  </a:solidFill>
                  <a:latin typeface="Times New Roman" panose="02020603050405020304" pitchFamily="18" charset="0"/>
                </a:rPr>
                <a:t>Chú thích</a:t>
              </a:r>
            </a:p>
          </p:txBody>
        </p:sp>
        <p:grpSp>
          <p:nvGrpSpPr>
            <p:cNvPr id="12300" name="Group 15"/>
            <p:cNvGrpSpPr>
              <a:grpSpLocks/>
            </p:cNvGrpSpPr>
            <p:nvPr/>
          </p:nvGrpSpPr>
          <p:grpSpPr bwMode="auto">
            <a:xfrm>
              <a:off x="0" y="3024"/>
              <a:ext cx="432" cy="384"/>
              <a:chOff x="0" y="480"/>
              <a:chExt cx="480" cy="384"/>
            </a:xfrm>
          </p:grpSpPr>
          <p:sp>
            <p:nvSpPr>
              <p:cNvPr id="12301" name="AutoShape 16"/>
              <p:cNvSpPr>
                <a:spLocks noChangeArrowheads="1"/>
              </p:cNvSpPr>
              <p:nvPr/>
            </p:nvSpPr>
            <p:spPr bwMode="auto">
              <a:xfrm>
                <a:off x="0" y="480"/>
                <a:ext cx="480" cy="384"/>
              </a:xfrm>
              <a:prstGeom prst="star8">
                <a:avLst>
                  <a:gd name="adj" fmla="val 38250"/>
                </a:avLst>
              </a:prstGeom>
              <a:gradFill rotWithShape="1">
                <a:gsLst>
                  <a:gs pos="0">
                    <a:srgbClr val="FFFFFF"/>
                  </a:gs>
                  <a:gs pos="100000">
                    <a:srgbClr val="FF00FF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just" eaLnBrk="1" hangingPunct="1">
                  <a:spcBef>
                    <a:spcPct val="25000"/>
                  </a:spcBef>
                  <a:buFontTx/>
                  <a:buNone/>
                </a:pPr>
                <a:endParaRPr lang="en-US" altLang="en-US" sz="2100">
                  <a:solidFill>
                    <a:srgbClr val="FF0D0D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2302" name="Text Box 17"/>
              <p:cNvSpPr txBox="1">
                <a:spLocks noChangeArrowheads="1"/>
              </p:cNvSpPr>
              <p:nvPr/>
            </p:nvSpPr>
            <p:spPr bwMode="auto">
              <a:xfrm>
                <a:off x="96" y="480"/>
                <a:ext cx="288" cy="3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2800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c</a:t>
                </a:r>
              </a:p>
            </p:txBody>
          </p:sp>
        </p:grpSp>
      </p:grpSp>
      <p:sp>
        <p:nvSpPr>
          <p:cNvPr id="22546" name="Text Box 18"/>
          <p:cNvSpPr txBox="1">
            <a:spLocks noChangeArrowheads="1"/>
          </p:cNvSpPr>
          <p:nvPr/>
        </p:nvSpPr>
        <p:spPr bwMode="auto">
          <a:xfrm>
            <a:off x="4800600" y="1889125"/>
            <a:ext cx="4191000" cy="3521075"/>
          </a:xfrm>
          <a:prstGeom prst="rect">
            <a:avLst/>
          </a:prstGeom>
          <a:solidFill>
            <a:srgbClr val="0033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000">
              <a:solidFill>
                <a:srgbClr val="FFFF00"/>
              </a:solidFill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FFFF00"/>
                </a:solidFill>
                <a:latin typeface="Times New Roman" panose="02020603050405020304" pitchFamily="18" charset="0"/>
              </a:rPr>
              <a:t>Program  VD1;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solidFill>
                  <a:srgbClr val="FFFF00"/>
                </a:solidFill>
                <a:latin typeface="Times New Roman" panose="02020603050405020304" pitchFamily="18" charset="0"/>
              </a:rPr>
              <a:t>uses crt;       </a:t>
            </a:r>
            <a:r>
              <a:rPr lang="en-US" altLang="en-US" sz="2000">
                <a:solidFill>
                  <a:schemeClr val="bg1"/>
                </a:solidFill>
                <a:latin typeface="Times New Roman" panose="02020603050405020304" pitchFamily="18" charset="0"/>
              </a:rPr>
              <a:t>{ khai bao thu vien}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solidFill>
                  <a:srgbClr val="FFFF00"/>
                </a:solidFill>
                <a:latin typeface="Times New Roman" panose="02020603050405020304" pitchFamily="18" charset="0"/>
              </a:rPr>
              <a:t>BEGIN           </a:t>
            </a:r>
            <a:r>
              <a:rPr lang="en-US" altLang="en-US" sz="2000">
                <a:solidFill>
                  <a:schemeClr val="bg1"/>
                </a:solidFill>
                <a:latin typeface="Times New Roman" panose="02020603050405020304" pitchFamily="18" charset="0"/>
              </a:rPr>
              <a:t>{ bat dau ct}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solidFill>
                  <a:srgbClr val="FFFF00"/>
                </a:solidFill>
                <a:latin typeface="Times New Roman" panose="02020603050405020304" pitchFamily="18" charset="0"/>
              </a:rPr>
              <a:t>                      </a:t>
            </a:r>
            <a:r>
              <a:rPr lang="en-US" altLang="en-US" sz="2000">
                <a:solidFill>
                  <a:schemeClr val="bg1"/>
                </a:solidFill>
                <a:latin typeface="Times New Roman" panose="02020603050405020304" pitchFamily="18" charset="0"/>
              </a:rPr>
              <a:t>{in TB ra man hinh}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solidFill>
                  <a:srgbClr val="FFFF00"/>
                </a:solidFill>
                <a:latin typeface="Times New Roman" panose="02020603050405020304" pitchFamily="18" charset="0"/>
              </a:rPr>
              <a:t>Write(‘ Xin chao cac ban lop 11’);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solidFill>
                  <a:srgbClr val="FFFF00"/>
                </a:solidFill>
                <a:latin typeface="Times New Roman" panose="02020603050405020304" pitchFamily="18" charset="0"/>
              </a:rPr>
              <a:t>readln;	         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solidFill>
                  <a:srgbClr val="FFFF00"/>
                </a:solidFill>
                <a:latin typeface="Times New Roman" panose="02020603050405020304" pitchFamily="18" charset="0"/>
              </a:rPr>
              <a:t>END.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1000">
              <a:solidFill>
                <a:srgbClr val="FFFF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2547" name="AutoShape 19"/>
          <p:cNvSpPr>
            <a:spLocks noChangeArrowheads="1"/>
          </p:cNvSpPr>
          <p:nvPr/>
        </p:nvSpPr>
        <p:spPr bwMode="auto">
          <a:xfrm>
            <a:off x="7696200" y="1676400"/>
            <a:ext cx="304800" cy="838200"/>
          </a:xfrm>
          <a:prstGeom prst="downArrow">
            <a:avLst>
              <a:gd name="adj1" fmla="val 50000"/>
              <a:gd name="adj2" fmla="val 68750"/>
            </a:avLst>
          </a:prstGeom>
          <a:gradFill rotWithShape="1">
            <a:gsLst>
              <a:gs pos="0">
                <a:srgbClr val="FF66FF"/>
              </a:gs>
              <a:gs pos="50000">
                <a:schemeClr val="bg1"/>
              </a:gs>
              <a:gs pos="100000">
                <a:srgbClr val="FF66FF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>
              <a:defRPr/>
            </a:pPr>
            <a:endParaRPr lang="en-US">
              <a:latin typeface="Times New Roman"/>
            </a:endParaRPr>
          </a:p>
        </p:txBody>
      </p:sp>
      <p:sp>
        <p:nvSpPr>
          <p:cNvPr id="22548" name="Text Box 20"/>
          <p:cNvSpPr txBox="1">
            <a:spLocks noChangeArrowheads="1"/>
          </p:cNvSpPr>
          <p:nvPr/>
        </p:nvSpPr>
        <p:spPr bwMode="auto">
          <a:xfrm>
            <a:off x="228600" y="4664075"/>
            <a:ext cx="4343400" cy="769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171450" indent="-171450"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  <a:buClr>
                <a:schemeClr val="tx1"/>
              </a:buClr>
              <a:buFont typeface=".VnBook-Antiqua" panose="020B7200000000000000" pitchFamily="34" charset="0"/>
              <a:buChar char="-"/>
            </a:pPr>
            <a:r>
              <a:rPr lang="en-US" altLang="en-US" sz="2200">
                <a:latin typeface="Times New Roman" panose="02020603050405020304" pitchFamily="18" charset="0"/>
              </a:rPr>
              <a:t>Trong Pascal, chú thích </a:t>
            </a:r>
            <a:r>
              <a:rPr lang="vi-VN" altLang="en-US" sz="2200">
                <a:latin typeface="Times New Roman" panose="02020603050405020304" pitchFamily="18" charset="0"/>
              </a:rPr>
              <a:t>đư</a:t>
            </a:r>
            <a:r>
              <a:rPr lang="en-US" altLang="en-US" sz="2200">
                <a:latin typeface="Times New Roman" panose="02020603050405020304" pitchFamily="18" charset="0"/>
              </a:rPr>
              <a:t>ợc </a:t>
            </a:r>
            <a:r>
              <a:rPr lang="vi-VN" altLang="en-US" sz="2200">
                <a:latin typeface="Times New Roman" panose="02020603050405020304" pitchFamily="18" charset="0"/>
              </a:rPr>
              <a:t>đ</a:t>
            </a:r>
            <a:r>
              <a:rPr lang="en-US" altLang="en-US" sz="2200">
                <a:latin typeface="Times New Roman" panose="02020603050405020304" pitchFamily="18" charset="0"/>
              </a:rPr>
              <a:t>ặt giữa cặp dấu </a:t>
            </a:r>
            <a:r>
              <a:rPr lang="en-US" altLang="en-US" sz="2200">
                <a:solidFill>
                  <a:srgbClr val="0000FF"/>
                </a:solidFill>
                <a:latin typeface="Times New Roman" panose="02020603050405020304" pitchFamily="18" charset="0"/>
              </a:rPr>
              <a:t>{  }</a:t>
            </a:r>
            <a:r>
              <a:rPr lang="en-US" altLang="en-US" sz="2200">
                <a:latin typeface="Times New Roman" panose="02020603050405020304" pitchFamily="18" charset="0"/>
              </a:rPr>
              <a:t> hoặc </a:t>
            </a:r>
            <a:r>
              <a:rPr lang="en-US" altLang="en-US" sz="2200">
                <a:solidFill>
                  <a:srgbClr val="0000FF"/>
                </a:solidFill>
                <a:latin typeface="Times New Roman" panose="02020603050405020304" pitchFamily="18" charset="0"/>
              </a:rPr>
              <a:t>(*  *)</a:t>
            </a:r>
          </a:p>
        </p:txBody>
      </p:sp>
      <p:sp>
        <p:nvSpPr>
          <p:cNvPr id="22549" name="Text Box 21"/>
          <p:cNvSpPr txBox="1">
            <a:spLocks noChangeArrowheads="1"/>
          </p:cNvSpPr>
          <p:nvPr/>
        </p:nvSpPr>
        <p:spPr bwMode="auto">
          <a:xfrm>
            <a:off x="228600" y="5486400"/>
            <a:ext cx="43434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171450" indent="-171450"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  <a:buClr>
                <a:schemeClr val="tx1"/>
              </a:buClr>
              <a:buFont typeface=".VnBook-Antiqua" panose="020B7200000000000000" pitchFamily="34" charset="0"/>
              <a:buChar char="-"/>
            </a:pPr>
            <a:r>
              <a:rPr lang="en-US" altLang="en-US" sz="2200">
                <a:latin typeface="Times New Roman" panose="02020603050405020304" pitchFamily="18" charset="0"/>
              </a:rPr>
              <a:t>Trong C++, chú thích </a:t>
            </a:r>
            <a:r>
              <a:rPr lang="vi-VN" altLang="en-US" sz="2200">
                <a:latin typeface="Times New Roman" panose="02020603050405020304" pitchFamily="18" charset="0"/>
              </a:rPr>
              <a:t>đư</a:t>
            </a:r>
            <a:r>
              <a:rPr lang="en-US" altLang="en-US" sz="2200">
                <a:latin typeface="Times New Roman" panose="02020603050405020304" pitchFamily="18" charset="0"/>
              </a:rPr>
              <a:t>ợc </a:t>
            </a:r>
            <a:r>
              <a:rPr lang="vi-VN" altLang="en-US" sz="2200">
                <a:latin typeface="Times New Roman" panose="02020603050405020304" pitchFamily="18" charset="0"/>
              </a:rPr>
              <a:t>đ</a:t>
            </a:r>
            <a:r>
              <a:rPr lang="en-US" altLang="en-US" sz="2200">
                <a:latin typeface="Times New Roman" panose="02020603050405020304" pitchFamily="18" charset="0"/>
              </a:rPr>
              <a:t>ặt giữa cặp dấu</a:t>
            </a:r>
            <a:r>
              <a:rPr lang="en-US" altLang="en-US" sz="2200">
                <a:solidFill>
                  <a:srgbClr val="0000FF"/>
                </a:solidFill>
                <a:latin typeface="Times New Roman" panose="02020603050405020304" pitchFamily="18" charset="0"/>
              </a:rPr>
              <a:t> /*</a:t>
            </a:r>
            <a:r>
              <a:rPr lang="en-US" altLang="en-US" sz="2200">
                <a:latin typeface="Times New Roman" panose="02020603050405020304" pitchFamily="18" charset="0"/>
              </a:rPr>
              <a:t>  và </a:t>
            </a:r>
            <a:r>
              <a:rPr lang="en-US" altLang="en-US" sz="2200">
                <a:solidFill>
                  <a:srgbClr val="0000FF"/>
                </a:solidFill>
                <a:latin typeface="Times New Roman" panose="02020603050405020304" pitchFamily="18" charset="0"/>
              </a:rPr>
              <a:t>*/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25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25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8" presetClass="entr" presetSubtype="12" repeatCount="5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500"/>
                                        <p:tgtEl>
                                          <p:spTgt spid="225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25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5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25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5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25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25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25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25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7" grpId="0" autoUpdateAnimBg="0"/>
      <p:bldP spid="22538" grpId="0" autoUpdateAnimBg="0"/>
      <p:bldP spid="22546" grpId="0" animBg="1"/>
      <p:bldP spid="22547" grpId="0" animBg="1"/>
      <p:bldP spid="22548" grpId="0" autoUpdateAnimBg="0"/>
      <p:bldP spid="22549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314" name="Group 44"/>
          <p:cNvGrpSpPr>
            <a:grpSpLocks/>
          </p:cNvGrpSpPr>
          <p:nvPr/>
        </p:nvGrpSpPr>
        <p:grpSpPr bwMode="auto">
          <a:xfrm>
            <a:off x="-41275" y="-76200"/>
            <a:ext cx="9185275" cy="7032625"/>
            <a:chOff x="-26" y="-48"/>
            <a:chExt cx="5786" cy="4430"/>
          </a:xfrm>
        </p:grpSpPr>
        <p:sp>
          <p:nvSpPr>
            <p:cNvPr id="13315" name="Rectangle 4"/>
            <p:cNvSpPr>
              <a:spLocks noChangeArrowheads="1"/>
            </p:cNvSpPr>
            <p:nvPr/>
          </p:nvSpPr>
          <p:spPr bwMode="auto">
            <a:xfrm>
              <a:off x="233" y="240"/>
              <a:ext cx="4135" cy="33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just" eaLnBrk="1" hangingPunct="1">
                <a:spcBef>
                  <a:spcPct val="25000"/>
                </a:spcBef>
                <a:buFontTx/>
                <a:buNone/>
              </a:pPr>
              <a:endParaRPr lang="en-US" altLang="en-US" sz="2100">
                <a:solidFill>
                  <a:srgbClr val="FF0D0D"/>
                </a:solidFill>
                <a:latin typeface="Times New Roman" panose="02020603050405020304" pitchFamily="18" charset="0"/>
              </a:endParaRPr>
            </a:p>
          </p:txBody>
        </p:sp>
        <p:pic>
          <p:nvPicPr>
            <p:cNvPr id="13316" name="Picture 5" descr="tpage4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26" y="4082"/>
              <a:ext cx="5786" cy="2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3317" name="Text Box 6"/>
            <p:cNvSpPr txBox="1">
              <a:spLocks noChangeArrowheads="1"/>
            </p:cNvSpPr>
            <p:nvPr/>
          </p:nvSpPr>
          <p:spPr bwMode="auto">
            <a:xfrm>
              <a:off x="2914" y="4151"/>
              <a:ext cx="11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vi-VN" altLang="en-US" sz="1800" b="0">
                <a:latin typeface="Times New Roman" panose="02020603050405020304" pitchFamily="18" charset="0"/>
              </a:endParaRPr>
            </a:p>
          </p:txBody>
        </p:sp>
        <p:pic>
          <p:nvPicPr>
            <p:cNvPr id="13318" name="Picture 7" descr="images[48]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8" y="240"/>
              <a:ext cx="3936" cy="37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3319" name="Rectangle 8"/>
            <p:cNvSpPr>
              <a:spLocks noChangeArrowheads="1"/>
            </p:cNvSpPr>
            <p:nvPr/>
          </p:nvSpPr>
          <p:spPr bwMode="auto">
            <a:xfrm>
              <a:off x="590" y="3600"/>
              <a:ext cx="3565" cy="96"/>
            </a:xfrm>
            <a:prstGeom prst="rect">
              <a:avLst/>
            </a:prstGeom>
            <a:solidFill>
              <a:srgbClr val="FFFFE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just" eaLnBrk="1" hangingPunct="1">
                <a:spcBef>
                  <a:spcPct val="25000"/>
                </a:spcBef>
                <a:buFontTx/>
                <a:buNone/>
              </a:pPr>
              <a:endParaRPr lang="en-US" altLang="en-US" sz="2100">
                <a:solidFill>
                  <a:srgbClr val="FF0D0D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3320" name="Rectangle 9"/>
            <p:cNvSpPr>
              <a:spLocks noChangeArrowheads="1"/>
            </p:cNvSpPr>
            <p:nvPr/>
          </p:nvSpPr>
          <p:spPr bwMode="auto">
            <a:xfrm>
              <a:off x="590" y="3840"/>
              <a:ext cx="3565" cy="96"/>
            </a:xfrm>
            <a:prstGeom prst="rect">
              <a:avLst/>
            </a:prstGeom>
            <a:solidFill>
              <a:srgbClr val="FFFFE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just" eaLnBrk="1" hangingPunct="1">
                <a:spcBef>
                  <a:spcPct val="25000"/>
                </a:spcBef>
                <a:buFontTx/>
                <a:buNone/>
              </a:pPr>
              <a:endParaRPr lang="en-US" altLang="en-US" sz="2100">
                <a:solidFill>
                  <a:srgbClr val="FF0D0D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3321" name="Rectangle 10"/>
            <p:cNvSpPr>
              <a:spLocks noChangeArrowheads="1"/>
            </p:cNvSpPr>
            <p:nvPr/>
          </p:nvSpPr>
          <p:spPr bwMode="auto">
            <a:xfrm>
              <a:off x="589" y="576"/>
              <a:ext cx="3587" cy="3360"/>
            </a:xfrm>
            <a:prstGeom prst="rect">
              <a:avLst/>
            </a:prstGeom>
            <a:solidFill>
              <a:srgbClr val="FFFFE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just" eaLnBrk="1" hangingPunct="1">
                <a:spcBef>
                  <a:spcPct val="25000"/>
                </a:spcBef>
                <a:buFontTx/>
                <a:buNone/>
              </a:pPr>
              <a:endParaRPr lang="en-US" altLang="en-US" sz="2100">
                <a:solidFill>
                  <a:srgbClr val="FF0D0D"/>
                </a:solidFill>
                <a:latin typeface="Times New Roman" panose="02020603050405020304" pitchFamily="18" charset="0"/>
              </a:endParaRPr>
            </a:p>
          </p:txBody>
        </p:sp>
        <p:pic>
          <p:nvPicPr>
            <p:cNvPr id="13322" name="Picture 15" descr="5091875"/>
            <p:cNvPicPr>
              <a:picLocks noChangeAspect="1" noChangeArrowheads="1" noCrop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72" y="1344"/>
              <a:ext cx="1440" cy="14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323" name="Picture 16" descr="tpage4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5760" cy="4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3324" name="Text Box 17"/>
            <p:cNvSpPr txBox="1">
              <a:spLocks noChangeArrowheads="1"/>
            </p:cNvSpPr>
            <p:nvPr/>
          </p:nvSpPr>
          <p:spPr bwMode="auto">
            <a:xfrm>
              <a:off x="816" y="-48"/>
              <a:ext cx="3984" cy="4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4400">
                  <a:solidFill>
                    <a:srgbClr val="962400"/>
                  </a:solidFill>
                  <a:latin typeface="Times New Roman" panose="02020603050405020304" pitchFamily="18" charset="0"/>
                </a:rPr>
                <a:t>Ghi nhớ!</a:t>
              </a:r>
            </a:p>
          </p:txBody>
        </p:sp>
        <p:sp>
          <p:nvSpPr>
            <p:cNvPr id="13325" name="Rectangle 18"/>
            <p:cNvSpPr>
              <a:spLocks noChangeArrowheads="1"/>
            </p:cNvSpPr>
            <p:nvPr/>
          </p:nvSpPr>
          <p:spPr bwMode="auto">
            <a:xfrm>
              <a:off x="233" y="480"/>
              <a:ext cx="4135" cy="9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just" eaLnBrk="1" hangingPunct="1">
                <a:spcBef>
                  <a:spcPct val="25000"/>
                </a:spcBef>
                <a:buFontTx/>
                <a:buNone/>
              </a:pPr>
              <a:endParaRPr lang="en-US" altLang="en-US" sz="2100">
                <a:solidFill>
                  <a:srgbClr val="FF0D0D"/>
                </a:solidFill>
                <a:latin typeface="Times New Roman" panose="02020603050405020304" pitchFamily="18" charset="0"/>
              </a:endParaRPr>
            </a:p>
          </p:txBody>
        </p:sp>
        <p:pic>
          <p:nvPicPr>
            <p:cNvPr id="13326" name="Picture 27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8" y="528"/>
              <a:ext cx="3936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327" name="Picture 28" descr="MCj03982190000[1]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20" y="2496"/>
              <a:ext cx="1392" cy="3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3328" name="Text Box 12"/>
            <p:cNvSpPr txBox="1">
              <a:spLocks noChangeArrowheads="1"/>
            </p:cNvSpPr>
            <p:nvPr/>
          </p:nvSpPr>
          <p:spPr bwMode="auto">
            <a:xfrm>
              <a:off x="589" y="720"/>
              <a:ext cx="3587" cy="221"/>
            </a:xfrm>
            <a:prstGeom prst="rect">
              <a:avLst/>
            </a:prstGeom>
            <a:solidFill>
              <a:srgbClr val="FFFFE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>
                  <a:srgbClr val="0033CC"/>
                </a:buClr>
                <a:buFont typeface="Wingdings" panose="05000000000000000000" pitchFamily="2" charset="2"/>
                <a:buChar char="§"/>
              </a:pPr>
              <a:r>
                <a:rPr lang="en-US" altLang="en-US" sz="1700">
                  <a:latin typeface="Times New Roman" panose="02020603050405020304" pitchFamily="18" charset="0"/>
                </a:rPr>
                <a:t> Các thành phần c</a:t>
              </a:r>
              <a:r>
                <a:rPr lang="vi-VN" altLang="en-US" sz="1700">
                  <a:latin typeface="Times New Roman" panose="02020603050405020304" pitchFamily="18" charset="0"/>
                </a:rPr>
                <a:t>ơ</a:t>
              </a:r>
              <a:r>
                <a:rPr lang="en-US" altLang="en-US" sz="1700">
                  <a:latin typeface="Times New Roman" panose="02020603050405020304" pitchFamily="18" charset="0"/>
                </a:rPr>
                <a:t> bản của ngôn ngữ lập trình:</a:t>
              </a:r>
            </a:p>
          </p:txBody>
        </p:sp>
        <p:sp>
          <p:nvSpPr>
            <p:cNvPr id="13329" name="Text Box 14"/>
            <p:cNvSpPr txBox="1">
              <a:spLocks noChangeArrowheads="1"/>
            </p:cNvSpPr>
            <p:nvPr/>
          </p:nvSpPr>
          <p:spPr bwMode="auto">
            <a:xfrm>
              <a:off x="834" y="960"/>
              <a:ext cx="2766" cy="279"/>
            </a:xfrm>
            <a:prstGeom prst="rect">
              <a:avLst/>
            </a:prstGeom>
            <a:solidFill>
              <a:srgbClr val="FFFFE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marL="4763" indent="-4763"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811213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25513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 typeface=".VnTime" panose="020B7200000000000000" pitchFamily="34" charset="0"/>
                <a:buChar char="-"/>
              </a:pPr>
              <a:r>
                <a:rPr lang="en-US" altLang="en-US" sz="2300" b="0">
                  <a:solidFill>
                    <a:srgbClr val="0000FF"/>
                  </a:solidFill>
                  <a:latin typeface="Times New Roman" panose="02020603050405020304" pitchFamily="18" charset="0"/>
                </a:rPr>
                <a:t> Bộ chữ cái.</a:t>
              </a:r>
            </a:p>
          </p:txBody>
        </p:sp>
        <p:sp>
          <p:nvSpPr>
            <p:cNvPr id="13330" name="Text Box 30"/>
            <p:cNvSpPr txBox="1">
              <a:spLocks noChangeArrowheads="1"/>
            </p:cNvSpPr>
            <p:nvPr/>
          </p:nvSpPr>
          <p:spPr bwMode="auto">
            <a:xfrm>
              <a:off x="576" y="1704"/>
              <a:ext cx="3587" cy="221"/>
            </a:xfrm>
            <a:prstGeom prst="rect">
              <a:avLst/>
            </a:prstGeom>
            <a:solidFill>
              <a:srgbClr val="FFFFE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>
                  <a:srgbClr val="0033CC"/>
                </a:buClr>
                <a:buFont typeface="Wingdings" panose="05000000000000000000" pitchFamily="2" charset="2"/>
                <a:buChar char="§"/>
              </a:pPr>
              <a:r>
                <a:rPr lang="en-US" altLang="en-US" sz="1700">
                  <a:latin typeface="Times New Roman" panose="02020603050405020304" pitchFamily="18" charset="0"/>
                </a:rPr>
                <a:t> Các khái niệm c</a:t>
              </a:r>
              <a:r>
                <a:rPr lang="vi-VN" altLang="en-US" sz="1700">
                  <a:latin typeface="Times New Roman" panose="02020603050405020304" pitchFamily="18" charset="0"/>
                </a:rPr>
                <a:t>ơ</a:t>
              </a:r>
              <a:r>
                <a:rPr lang="en-US" altLang="en-US" sz="1700">
                  <a:latin typeface="Times New Roman" panose="02020603050405020304" pitchFamily="18" charset="0"/>
                </a:rPr>
                <a:t> bản của ngôn ngữ lập trình:</a:t>
              </a:r>
            </a:p>
          </p:txBody>
        </p:sp>
        <p:sp>
          <p:nvSpPr>
            <p:cNvPr id="13331" name="Text Box 33"/>
            <p:cNvSpPr txBox="1">
              <a:spLocks noChangeArrowheads="1"/>
            </p:cNvSpPr>
            <p:nvPr/>
          </p:nvSpPr>
          <p:spPr bwMode="auto">
            <a:xfrm>
              <a:off x="816" y="1920"/>
              <a:ext cx="2766" cy="279"/>
            </a:xfrm>
            <a:prstGeom prst="rect">
              <a:avLst/>
            </a:prstGeom>
            <a:solidFill>
              <a:srgbClr val="FFFFE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marL="4763" indent="174625"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811213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25513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 typeface=".VnTime" panose="020B7200000000000000" pitchFamily="34" charset="0"/>
                <a:buChar char="-"/>
              </a:pPr>
              <a:r>
                <a:rPr lang="en-US" altLang="en-US" sz="2300" b="0">
                  <a:solidFill>
                    <a:srgbClr val="0000FF"/>
                  </a:solidFill>
                  <a:latin typeface="Times New Roman" panose="02020603050405020304" pitchFamily="18" charset="0"/>
                </a:rPr>
                <a:t> Tên:</a:t>
              </a:r>
            </a:p>
          </p:txBody>
        </p:sp>
        <p:sp>
          <p:nvSpPr>
            <p:cNvPr id="13332" name="Text Box 34"/>
            <p:cNvSpPr txBox="1">
              <a:spLocks noChangeArrowheads="1"/>
            </p:cNvSpPr>
            <p:nvPr/>
          </p:nvSpPr>
          <p:spPr bwMode="auto">
            <a:xfrm>
              <a:off x="1200" y="2121"/>
              <a:ext cx="2928" cy="279"/>
            </a:xfrm>
            <a:prstGeom prst="rect">
              <a:avLst/>
            </a:prstGeom>
            <a:solidFill>
              <a:srgbClr val="FFFFE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marL="122238"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811213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25513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 typeface="Symbol" panose="05050102010706020507" pitchFamily="18" charset="2"/>
                <a:buChar char="+"/>
              </a:pPr>
              <a:r>
                <a:rPr lang="en-US" altLang="en-US" sz="2300" b="0">
                  <a:solidFill>
                    <a:srgbClr val="9F0505"/>
                  </a:solidFill>
                  <a:latin typeface="Times New Roman" panose="02020603050405020304" pitchFamily="18" charset="0"/>
                </a:rPr>
                <a:t> Tên dành riêng (Từ khoá).</a:t>
              </a:r>
            </a:p>
          </p:txBody>
        </p:sp>
        <p:sp>
          <p:nvSpPr>
            <p:cNvPr id="13333" name="Text Box 35"/>
            <p:cNvSpPr txBox="1">
              <a:spLocks noChangeArrowheads="1"/>
            </p:cNvSpPr>
            <p:nvPr/>
          </p:nvSpPr>
          <p:spPr bwMode="auto">
            <a:xfrm>
              <a:off x="1296" y="2361"/>
              <a:ext cx="2352" cy="279"/>
            </a:xfrm>
            <a:prstGeom prst="rect">
              <a:avLst/>
            </a:prstGeom>
            <a:solidFill>
              <a:srgbClr val="FFFFE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marL="228600" indent="-228600"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811213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25513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just" eaLnBrk="1" hangingPunct="1">
                <a:spcBef>
                  <a:spcPct val="50000"/>
                </a:spcBef>
                <a:buFont typeface="Symbol" panose="05050102010706020507" pitchFamily="18" charset="2"/>
                <a:buChar char="+"/>
              </a:pPr>
              <a:r>
                <a:rPr lang="en-US" altLang="en-US" sz="2300" b="0">
                  <a:solidFill>
                    <a:srgbClr val="9F0505"/>
                  </a:solidFill>
                  <a:latin typeface="Times New Roman" panose="02020603050405020304" pitchFamily="18" charset="0"/>
                </a:rPr>
                <a:t>Tên chuẩn.</a:t>
              </a:r>
            </a:p>
          </p:txBody>
        </p:sp>
        <p:sp>
          <p:nvSpPr>
            <p:cNvPr id="13334" name="Text Box 36"/>
            <p:cNvSpPr txBox="1">
              <a:spLocks noChangeArrowheads="1"/>
            </p:cNvSpPr>
            <p:nvPr/>
          </p:nvSpPr>
          <p:spPr bwMode="auto">
            <a:xfrm>
              <a:off x="834" y="1200"/>
              <a:ext cx="2766" cy="279"/>
            </a:xfrm>
            <a:prstGeom prst="rect">
              <a:avLst/>
            </a:prstGeom>
            <a:solidFill>
              <a:srgbClr val="FFFFE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marL="4763" indent="-4763"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811213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25513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 typeface=".VnTime" panose="020B7200000000000000" pitchFamily="34" charset="0"/>
                <a:buChar char="-"/>
              </a:pPr>
              <a:r>
                <a:rPr lang="en-US" altLang="en-US" sz="2300" b="0">
                  <a:solidFill>
                    <a:srgbClr val="0000FF"/>
                  </a:solidFill>
                  <a:latin typeface="Times New Roman" panose="02020603050405020304" pitchFamily="18" charset="0"/>
                </a:rPr>
                <a:t> Cú pháp.</a:t>
              </a:r>
            </a:p>
          </p:txBody>
        </p:sp>
        <p:sp>
          <p:nvSpPr>
            <p:cNvPr id="13335" name="Text Box 37"/>
            <p:cNvSpPr txBox="1">
              <a:spLocks noChangeArrowheads="1"/>
            </p:cNvSpPr>
            <p:nvPr/>
          </p:nvSpPr>
          <p:spPr bwMode="auto">
            <a:xfrm>
              <a:off x="834" y="1449"/>
              <a:ext cx="2766" cy="279"/>
            </a:xfrm>
            <a:prstGeom prst="rect">
              <a:avLst/>
            </a:prstGeom>
            <a:solidFill>
              <a:srgbClr val="FFFFE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marL="4763" indent="-4763"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811213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25513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 typeface=".VnTime" panose="020B7200000000000000" pitchFamily="34" charset="0"/>
                <a:buChar char="-"/>
              </a:pPr>
              <a:r>
                <a:rPr lang="en-US" altLang="en-US" sz="2300" b="0">
                  <a:solidFill>
                    <a:srgbClr val="0000FF"/>
                  </a:solidFill>
                  <a:latin typeface="Times New Roman" panose="02020603050405020304" pitchFamily="18" charset="0"/>
                </a:rPr>
                <a:t> Ngữ nghĩa.</a:t>
              </a:r>
            </a:p>
          </p:txBody>
        </p:sp>
        <p:sp>
          <p:nvSpPr>
            <p:cNvPr id="13336" name="Text Box 38"/>
            <p:cNvSpPr txBox="1">
              <a:spLocks noChangeArrowheads="1"/>
            </p:cNvSpPr>
            <p:nvPr/>
          </p:nvSpPr>
          <p:spPr bwMode="auto">
            <a:xfrm>
              <a:off x="1296" y="2601"/>
              <a:ext cx="2400" cy="279"/>
            </a:xfrm>
            <a:prstGeom prst="rect">
              <a:avLst/>
            </a:prstGeom>
            <a:solidFill>
              <a:srgbClr val="FFFFE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marL="228600" indent="-228600"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811213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25513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just" eaLnBrk="1" hangingPunct="1">
                <a:spcBef>
                  <a:spcPct val="50000"/>
                </a:spcBef>
                <a:buFont typeface="Symbol" panose="05050102010706020507" pitchFamily="18" charset="2"/>
                <a:buChar char="+"/>
              </a:pPr>
              <a:r>
                <a:rPr lang="en-US" altLang="en-US" sz="2300" b="0">
                  <a:solidFill>
                    <a:srgbClr val="9F0505"/>
                  </a:solidFill>
                  <a:latin typeface="Times New Roman" panose="02020603050405020304" pitchFamily="18" charset="0"/>
                </a:rPr>
                <a:t>Tên do ng</a:t>
              </a:r>
              <a:r>
                <a:rPr lang="vi-VN" altLang="en-US" sz="2300" b="0">
                  <a:solidFill>
                    <a:srgbClr val="9F0505"/>
                  </a:solidFill>
                  <a:latin typeface="Times New Roman" panose="02020603050405020304" pitchFamily="18" charset="0"/>
                </a:rPr>
                <a:t>ư</a:t>
              </a:r>
              <a:r>
                <a:rPr lang="en-US" altLang="en-US" sz="2300" b="0">
                  <a:solidFill>
                    <a:srgbClr val="9F0505"/>
                  </a:solidFill>
                  <a:latin typeface="Times New Roman" panose="02020603050405020304" pitchFamily="18" charset="0"/>
                </a:rPr>
                <a:t>ời dùng </a:t>
              </a:r>
              <a:r>
                <a:rPr lang="vi-VN" altLang="en-US" sz="2300" b="0">
                  <a:solidFill>
                    <a:srgbClr val="9F0505"/>
                  </a:solidFill>
                  <a:latin typeface="Times New Roman" panose="02020603050405020304" pitchFamily="18" charset="0"/>
                </a:rPr>
                <a:t>đ</a:t>
              </a:r>
              <a:r>
                <a:rPr lang="en-US" altLang="en-US" sz="2300" b="0">
                  <a:solidFill>
                    <a:srgbClr val="9F0505"/>
                  </a:solidFill>
                  <a:latin typeface="Times New Roman" panose="02020603050405020304" pitchFamily="18" charset="0"/>
                </a:rPr>
                <a:t>ặt.</a:t>
              </a:r>
            </a:p>
          </p:txBody>
        </p:sp>
        <p:sp>
          <p:nvSpPr>
            <p:cNvPr id="13337" name="Text Box 39"/>
            <p:cNvSpPr txBox="1">
              <a:spLocks noChangeArrowheads="1"/>
            </p:cNvSpPr>
            <p:nvPr/>
          </p:nvSpPr>
          <p:spPr bwMode="auto">
            <a:xfrm>
              <a:off x="816" y="2880"/>
              <a:ext cx="2766" cy="279"/>
            </a:xfrm>
            <a:prstGeom prst="rect">
              <a:avLst/>
            </a:prstGeom>
            <a:solidFill>
              <a:srgbClr val="FFFFE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marL="4763" indent="174625"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811213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25513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 typeface=".VnTime" panose="020B7200000000000000" pitchFamily="34" charset="0"/>
                <a:buChar char="-"/>
              </a:pPr>
              <a:r>
                <a:rPr lang="en-US" altLang="en-US" sz="2300" b="0">
                  <a:solidFill>
                    <a:srgbClr val="0000FF"/>
                  </a:solidFill>
                  <a:latin typeface="Times New Roman" panose="02020603050405020304" pitchFamily="18" charset="0"/>
                </a:rPr>
                <a:t> Các </a:t>
              </a:r>
              <a:r>
                <a:rPr lang="vi-VN" altLang="en-US" sz="2300" b="0">
                  <a:solidFill>
                    <a:srgbClr val="0000FF"/>
                  </a:solidFill>
                  <a:latin typeface="Times New Roman" panose="02020603050405020304" pitchFamily="18" charset="0"/>
                </a:rPr>
                <a:t>đ</a:t>
              </a:r>
              <a:r>
                <a:rPr lang="en-US" altLang="en-US" sz="2300" b="0">
                  <a:solidFill>
                    <a:srgbClr val="0000FF"/>
                  </a:solidFill>
                  <a:latin typeface="Times New Roman" panose="02020603050405020304" pitchFamily="18" charset="0"/>
                </a:rPr>
                <a:t>ại l</a:t>
              </a:r>
              <a:r>
                <a:rPr lang="vi-VN" altLang="en-US" sz="2300" b="0">
                  <a:solidFill>
                    <a:srgbClr val="0000FF"/>
                  </a:solidFill>
                  <a:latin typeface="Times New Roman" panose="02020603050405020304" pitchFamily="18" charset="0"/>
                </a:rPr>
                <a:t>ư</a:t>
              </a:r>
              <a:r>
                <a:rPr lang="en-US" altLang="en-US" sz="2300" b="0">
                  <a:solidFill>
                    <a:srgbClr val="0000FF"/>
                  </a:solidFill>
                  <a:latin typeface="Times New Roman" panose="02020603050405020304" pitchFamily="18" charset="0"/>
                </a:rPr>
                <a:t>ợng:</a:t>
              </a:r>
            </a:p>
          </p:txBody>
        </p:sp>
        <p:sp>
          <p:nvSpPr>
            <p:cNvPr id="13338" name="Text Box 40"/>
            <p:cNvSpPr txBox="1">
              <a:spLocks noChangeArrowheads="1"/>
            </p:cNvSpPr>
            <p:nvPr/>
          </p:nvSpPr>
          <p:spPr bwMode="auto">
            <a:xfrm>
              <a:off x="1248" y="3120"/>
              <a:ext cx="1824" cy="279"/>
            </a:xfrm>
            <a:prstGeom prst="rect">
              <a:avLst/>
            </a:prstGeom>
            <a:solidFill>
              <a:srgbClr val="FFFFE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marL="122238"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811213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25513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 typeface="Symbol" panose="05050102010706020507" pitchFamily="18" charset="2"/>
                <a:buChar char="+"/>
              </a:pPr>
              <a:r>
                <a:rPr lang="en-US" altLang="en-US" sz="2300" b="0">
                  <a:solidFill>
                    <a:srgbClr val="9F0505"/>
                  </a:solidFill>
                  <a:latin typeface="Times New Roman" panose="02020603050405020304" pitchFamily="18" charset="0"/>
                </a:rPr>
                <a:t> Hằng.</a:t>
              </a:r>
            </a:p>
          </p:txBody>
        </p:sp>
        <p:sp>
          <p:nvSpPr>
            <p:cNvPr id="13339" name="Text Box 41"/>
            <p:cNvSpPr txBox="1">
              <a:spLocks noChangeArrowheads="1"/>
            </p:cNvSpPr>
            <p:nvPr/>
          </p:nvSpPr>
          <p:spPr bwMode="auto">
            <a:xfrm>
              <a:off x="1248" y="3369"/>
              <a:ext cx="1824" cy="279"/>
            </a:xfrm>
            <a:prstGeom prst="rect">
              <a:avLst/>
            </a:prstGeom>
            <a:solidFill>
              <a:srgbClr val="FFFFE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marL="122238"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811213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25513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 typeface="Symbol" panose="05050102010706020507" pitchFamily="18" charset="2"/>
                <a:buChar char="+"/>
              </a:pPr>
              <a:r>
                <a:rPr lang="en-US" altLang="en-US" sz="2300" b="0">
                  <a:solidFill>
                    <a:srgbClr val="9F0505"/>
                  </a:solidFill>
                  <a:latin typeface="Times New Roman" panose="02020603050405020304" pitchFamily="18" charset="0"/>
                </a:rPr>
                <a:t> Biến.</a:t>
              </a:r>
            </a:p>
          </p:txBody>
        </p:sp>
        <p:sp>
          <p:nvSpPr>
            <p:cNvPr id="13340" name="Text Box 42"/>
            <p:cNvSpPr txBox="1">
              <a:spLocks noChangeArrowheads="1"/>
            </p:cNvSpPr>
            <p:nvPr/>
          </p:nvSpPr>
          <p:spPr bwMode="auto">
            <a:xfrm>
              <a:off x="816" y="3609"/>
              <a:ext cx="2766" cy="279"/>
            </a:xfrm>
            <a:prstGeom prst="rect">
              <a:avLst/>
            </a:prstGeom>
            <a:solidFill>
              <a:srgbClr val="FFFFE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marL="4763" indent="174625"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811213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25513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 typeface=".VnTime" panose="020B7200000000000000" pitchFamily="34" charset="0"/>
                <a:buChar char="-"/>
              </a:pPr>
              <a:r>
                <a:rPr lang="en-US" altLang="en-US" sz="2300" b="0">
                  <a:solidFill>
                    <a:srgbClr val="0000FF"/>
                  </a:solidFill>
                  <a:latin typeface="Times New Roman" panose="02020603050405020304" pitchFamily="18" charset="0"/>
                </a:rPr>
                <a:t> Chú thích.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tpage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77000"/>
            <a:ext cx="9144000" cy="381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 descr="tpage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Text Box 5"/>
          <p:cNvSpPr txBox="1">
            <a:spLocks noChangeArrowheads="1"/>
          </p:cNvSpPr>
          <p:nvPr/>
        </p:nvSpPr>
        <p:spPr bwMode="auto">
          <a:xfrm>
            <a:off x="152400" y="228600"/>
            <a:ext cx="37338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ct val="50000"/>
              </a:spcBef>
              <a:buFontTx/>
              <a:buNone/>
            </a:pPr>
            <a:r>
              <a:rPr lang="en-US" altLang="en-US" sz="2600" b="0">
                <a:solidFill>
                  <a:srgbClr val="FF0D0D"/>
                </a:solidFill>
                <a:latin typeface="Times New Roman" panose="02020603050405020304" pitchFamily="18" charset="0"/>
              </a:rPr>
              <a:t>1. Các thành phần c</a:t>
            </a:r>
            <a:r>
              <a:rPr lang="vi-VN" altLang="en-US" sz="2600" b="0">
                <a:solidFill>
                  <a:srgbClr val="FF0D0D"/>
                </a:solidFill>
                <a:latin typeface="Times New Roman" panose="02020603050405020304" pitchFamily="18" charset="0"/>
              </a:rPr>
              <a:t>ơ</a:t>
            </a:r>
            <a:r>
              <a:rPr lang="en-US" altLang="en-US" sz="2600" b="0">
                <a:solidFill>
                  <a:srgbClr val="FF0D0D"/>
                </a:solidFill>
                <a:latin typeface="Times New Roman" panose="02020603050405020304" pitchFamily="18" charset="0"/>
              </a:rPr>
              <a:t> bản</a:t>
            </a:r>
          </a:p>
        </p:txBody>
      </p:sp>
      <p:sp>
        <p:nvSpPr>
          <p:cNvPr id="3077" name="Rectangle 6"/>
          <p:cNvSpPr>
            <a:spLocks noChangeArrowheads="1"/>
          </p:cNvSpPr>
          <p:nvPr/>
        </p:nvSpPr>
        <p:spPr bwMode="auto">
          <a:xfrm>
            <a:off x="381000" y="6324600"/>
            <a:ext cx="838200" cy="1524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25000"/>
              </a:spcBef>
              <a:buFontTx/>
              <a:buNone/>
            </a:pPr>
            <a:endParaRPr lang="en-US" altLang="en-US" sz="2100">
              <a:solidFill>
                <a:srgbClr val="FF0D0D"/>
              </a:solidFill>
              <a:latin typeface="Times New Roman" panose="02020603050405020304" pitchFamily="18" charset="0"/>
            </a:endParaRPr>
          </a:p>
        </p:txBody>
      </p:sp>
      <p:sp>
        <p:nvSpPr>
          <p:cNvPr id="14344" name="Text Box 8"/>
          <p:cNvSpPr txBox="1">
            <a:spLocks noChangeArrowheads="1"/>
          </p:cNvSpPr>
          <p:nvPr/>
        </p:nvSpPr>
        <p:spPr bwMode="auto">
          <a:xfrm>
            <a:off x="457200" y="1143000"/>
            <a:ext cx="8229600" cy="83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</a:rPr>
              <a:t>Mỗi ngôn ngữ lập trình th</a:t>
            </a:r>
            <a:r>
              <a:rPr lang="vi-VN" altLang="en-US" sz="2400">
                <a:latin typeface="Times New Roman" panose="02020603050405020304" pitchFamily="18" charset="0"/>
              </a:rPr>
              <a:t>ư</a:t>
            </a:r>
            <a:r>
              <a:rPr lang="en-US" altLang="en-US" sz="2400">
                <a:latin typeface="Times New Roman" panose="02020603050405020304" pitchFamily="18" charset="0"/>
              </a:rPr>
              <a:t>ờng có ba thành phần c</a:t>
            </a:r>
            <a:r>
              <a:rPr lang="vi-VN" altLang="en-US" sz="2400">
                <a:latin typeface="Times New Roman" panose="02020603050405020304" pitchFamily="18" charset="0"/>
              </a:rPr>
              <a:t>ơ</a:t>
            </a:r>
            <a:r>
              <a:rPr lang="en-US" altLang="en-US" sz="2400">
                <a:latin typeface="Times New Roman" panose="02020603050405020304" pitchFamily="18" charset="0"/>
              </a:rPr>
              <a:t> bản: </a:t>
            </a:r>
            <a:r>
              <a:rPr lang="en-US" altLang="en-US" sz="2400" i="1">
                <a:solidFill>
                  <a:srgbClr val="0000FF"/>
                </a:solidFill>
                <a:latin typeface="Times New Roman" panose="02020603050405020304" pitchFamily="18" charset="0"/>
              </a:rPr>
              <a:t>Bảng chữ cái, cú pháp và ngữ nghĩa.</a:t>
            </a:r>
          </a:p>
        </p:txBody>
      </p:sp>
      <p:sp>
        <p:nvSpPr>
          <p:cNvPr id="3079" name="Rectangle 12"/>
          <p:cNvSpPr>
            <a:spLocks noChangeArrowheads="1"/>
          </p:cNvSpPr>
          <p:nvPr/>
        </p:nvSpPr>
        <p:spPr bwMode="auto">
          <a:xfrm>
            <a:off x="7696200" y="6553200"/>
            <a:ext cx="1066800" cy="76200"/>
          </a:xfrm>
          <a:prstGeom prst="rect">
            <a:avLst/>
          </a:prstGeom>
          <a:solidFill>
            <a:srgbClr val="ADCAE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25000"/>
              </a:spcBef>
              <a:buFontTx/>
              <a:buNone/>
            </a:pPr>
            <a:endParaRPr lang="en-US" altLang="en-US" sz="2100">
              <a:solidFill>
                <a:srgbClr val="FF0D0D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14360" name="Group 24"/>
          <p:cNvGrpSpPr>
            <a:grpSpLocks/>
          </p:cNvGrpSpPr>
          <p:nvPr/>
        </p:nvGrpSpPr>
        <p:grpSpPr bwMode="auto">
          <a:xfrm>
            <a:off x="4953000" y="2057400"/>
            <a:ext cx="3962400" cy="4419600"/>
            <a:chOff x="3120" y="1296"/>
            <a:chExt cx="2496" cy="2784"/>
          </a:xfrm>
        </p:grpSpPr>
        <p:grpSp>
          <p:nvGrpSpPr>
            <p:cNvPr id="3086" name="Group 9"/>
            <p:cNvGrpSpPr>
              <a:grpSpLocks/>
            </p:cNvGrpSpPr>
            <p:nvPr/>
          </p:nvGrpSpPr>
          <p:grpSpPr bwMode="auto">
            <a:xfrm>
              <a:off x="3120" y="1296"/>
              <a:ext cx="2352" cy="1440"/>
              <a:chOff x="3648" y="1680"/>
              <a:chExt cx="1824" cy="1248"/>
            </a:xfrm>
          </p:grpSpPr>
          <p:sp>
            <p:nvSpPr>
              <p:cNvPr id="3090" name="AutoShape 10"/>
              <p:cNvSpPr>
                <a:spLocks noChangeArrowheads="1"/>
              </p:cNvSpPr>
              <p:nvPr/>
            </p:nvSpPr>
            <p:spPr bwMode="auto">
              <a:xfrm flipH="1">
                <a:off x="3648" y="1680"/>
                <a:ext cx="1824" cy="1248"/>
              </a:xfrm>
              <a:prstGeom prst="wedgeRoundRectCallout">
                <a:avLst>
                  <a:gd name="adj1" fmla="val -35801"/>
                  <a:gd name="adj2" fmla="val 77644"/>
                  <a:gd name="adj3" fmla="val 16667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vi-VN" altLang="en-US" sz="1800" b="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091" name="Text Box 11"/>
              <p:cNvSpPr txBox="1">
                <a:spLocks noChangeArrowheads="1"/>
              </p:cNvSpPr>
              <p:nvPr/>
            </p:nvSpPr>
            <p:spPr bwMode="auto">
              <a:xfrm>
                <a:off x="3792" y="1776"/>
                <a:ext cx="1536" cy="88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just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2000" i="1">
                    <a:solidFill>
                      <a:srgbClr val="990000"/>
                    </a:solidFill>
                    <a:latin typeface="Times New Roman" panose="02020603050405020304" pitchFamily="18" charset="0"/>
                  </a:rPr>
                  <a:t>Các chữ cái th</a:t>
                </a:r>
                <a:r>
                  <a:rPr lang="vi-VN" altLang="en-US" sz="2000" i="1">
                    <a:solidFill>
                      <a:srgbClr val="990000"/>
                    </a:solidFill>
                    <a:latin typeface="Times New Roman" panose="02020603050405020304" pitchFamily="18" charset="0"/>
                  </a:rPr>
                  <a:t>ư</a:t>
                </a:r>
                <a:r>
                  <a:rPr lang="en-US" altLang="en-US" sz="2000" i="1">
                    <a:solidFill>
                      <a:srgbClr val="990000"/>
                    </a:solidFill>
                    <a:latin typeface="Times New Roman" panose="02020603050405020304" pitchFamily="18" charset="0"/>
                  </a:rPr>
                  <a:t>ờng và hoa:</a:t>
                </a:r>
              </a:p>
              <a:p>
                <a:pPr algn="just" eaLnBrk="1" hangingPunct="1">
                  <a:spcBef>
                    <a:spcPct val="25000"/>
                  </a:spcBef>
                  <a:buFontTx/>
                  <a:buNone/>
                </a:pPr>
                <a:r>
                  <a:rPr lang="en-US" altLang="en-US" sz="2100">
                    <a:solidFill>
                      <a:srgbClr val="FF0D0D"/>
                    </a:solidFill>
                    <a:latin typeface="Times New Roman" panose="02020603050405020304" pitchFamily="18" charset="0"/>
                  </a:rPr>
                  <a:t>a </a:t>
                </a:r>
                <a:r>
                  <a:rPr lang="vi-VN" altLang="en-US" sz="2100">
                    <a:solidFill>
                      <a:srgbClr val="FF0D0D"/>
                    </a:solidFill>
                    <a:latin typeface="Times New Roman" panose="02020603050405020304" pitchFamily="18" charset="0"/>
                  </a:rPr>
                  <a:t>ă</a:t>
                </a:r>
                <a:r>
                  <a:rPr lang="en-US" altLang="en-US" sz="2100">
                    <a:solidFill>
                      <a:srgbClr val="FF0D0D"/>
                    </a:solidFill>
                    <a:latin typeface="Times New Roman" panose="02020603050405020304" pitchFamily="18" charset="0"/>
                  </a:rPr>
                  <a:t> â b c d </a:t>
                </a:r>
                <a:r>
                  <a:rPr lang="vi-VN" altLang="en-US" sz="2100">
                    <a:solidFill>
                      <a:srgbClr val="FF0D0D"/>
                    </a:solidFill>
                    <a:latin typeface="Times New Roman" panose="02020603050405020304" pitchFamily="18" charset="0"/>
                  </a:rPr>
                  <a:t>đ</a:t>
                </a:r>
                <a:r>
                  <a:rPr lang="en-US" altLang="en-US" sz="2100">
                    <a:solidFill>
                      <a:srgbClr val="FF0D0D"/>
                    </a:solidFill>
                    <a:latin typeface="Times New Roman" panose="02020603050405020304" pitchFamily="18" charset="0"/>
                  </a:rPr>
                  <a:t> e ê g h i k l m n o ô </a:t>
                </a:r>
                <a:r>
                  <a:rPr lang="vi-VN" altLang="en-US" sz="2100">
                    <a:solidFill>
                      <a:srgbClr val="FF0D0D"/>
                    </a:solidFill>
                    <a:latin typeface="Times New Roman" panose="02020603050405020304" pitchFamily="18" charset="0"/>
                  </a:rPr>
                  <a:t>ơ</a:t>
                </a:r>
                <a:r>
                  <a:rPr lang="en-US" altLang="en-US" sz="2100">
                    <a:solidFill>
                      <a:srgbClr val="FF0D0D"/>
                    </a:solidFill>
                    <a:latin typeface="Times New Roman" panose="02020603050405020304" pitchFamily="18" charset="0"/>
                  </a:rPr>
                  <a:t> p q r s t u </a:t>
                </a:r>
                <a:r>
                  <a:rPr lang="vi-VN" altLang="en-US" sz="2100">
                    <a:solidFill>
                      <a:srgbClr val="FF0D0D"/>
                    </a:solidFill>
                    <a:latin typeface="Times New Roman" panose="02020603050405020304" pitchFamily="18" charset="0"/>
                  </a:rPr>
                  <a:t>ư</a:t>
                </a:r>
                <a:r>
                  <a:rPr lang="en-US" altLang="en-US" sz="2100">
                    <a:solidFill>
                      <a:srgbClr val="FF0D0D"/>
                    </a:solidFill>
                    <a:latin typeface="Times New Roman" panose="02020603050405020304" pitchFamily="18" charset="0"/>
                  </a:rPr>
                  <a:t> v x y</a:t>
                </a:r>
              </a:p>
              <a:p>
                <a:pPr algn="just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2000" i="1">
                    <a:solidFill>
                      <a:srgbClr val="990000"/>
                    </a:solidFill>
                    <a:latin typeface="Times New Roman" panose="02020603050405020304" pitchFamily="18" charset="0"/>
                  </a:rPr>
                  <a:t>Các dấu</a:t>
                </a:r>
                <a:r>
                  <a:rPr lang="en-US" altLang="en-US" sz="2200">
                    <a:solidFill>
                      <a:srgbClr val="990000"/>
                    </a:solidFill>
                    <a:latin typeface="Times New Roman" panose="02020603050405020304" pitchFamily="18" charset="0"/>
                  </a:rPr>
                  <a:t>  </a:t>
                </a:r>
                <a:r>
                  <a:rPr lang="en-US" altLang="en-US" sz="2200">
                    <a:solidFill>
                      <a:srgbClr val="FF0D0D"/>
                    </a:solidFill>
                    <a:latin typeface="Times New Roman" panose="02020603050405020304" pitchFamily="18" charset="0"/>
                  </a:rPr>
                  <a:t>` ´ • ’ ~</a:t>
                </a:r>
              </a:p>
            </p:txBody>
          </p:sp>
        </p:grpSp>
        <p:grpSp>
          <p:nvGrpSpPr>
            <p:cNvPr id="3087" name="Group 22"/>
            <p:cNvGrpSpPr>
              <a:grpSpLocks/>
            </p:cNvGrpSpPr>
            <p:nvPr/>
          </p:nvGrpSpPr>
          <p:grpSpPr bwMode="auto">
            <a:xfrm>
              <a:off x="4848" y="3264"/>
              <a:ext cx="768" cy="816"/>
              <a:chOff x="4848" y="3264"/>
              <a:chExt cx="768" cy="816"/>
            </a:xfrm>
          </p:grpSpPr>
          <p:pic>
            <p:nvPicPr>
              <p:cNvPr id="3088" name="Picture 7" descr="5091881"/>
              <p:cNvPicPr>
                <a:picLocks noChangeAspect="1" noChangeArrowheads="1" noCrop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848" y="3264"/>
                <a:ext cx="768" cy="7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089" name="Picture 19" descr="MCj03982190000[1]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848" y="3874"/>
                <a:ext cx="768" cy="2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grpSp>
        <p:nvGrpSpPr>
          <p:cNvPr id="14357" name="Group 21"/>
          <p:cNvGrpSpPr>
            <a:grpSpLocks/>
          </p:cNvGrpSpPr>
          <p:nvPr/>
        </p:nvGrpSpPr>
        <p:grpSpPr bwMode="auto">
          <a:xfrm>
            <a:off x="0" y="2133600"/>
            <a:ext cx="4191000" cy="4343400"/>
            <a:chOff x="0" y="1344"/>
            <a:chExt cx="2640" cy="2736"/>
          </a:xfrm>
        </p:grpSpPr>
        <p:sp>
          <p:nvSpPr>
            <p:cNvPr id="3082" name="AutoShape 15"/>
            <p:cNvSpPr>
              <a:spLocks noChangeArrowheads="1"/>
            </p:cNvSpPr>
            <p:nvPr/>
          </p:nvSpPr>
          <p:spPr bwMode="auto">
            <a:xfrm>
              <a:off x="576" y="1344"/>
              <a:ext cx="2064" cy="1485"/>
            </a:xfrm>
            <a:prstGeom prst="cloudCallout">
              <a:avLst>
                <a:gd name="adj1" fmla="val -51648"/>
                <a:gd name="adj2" fmla="val 64208"/>
              </a:avLst>
            </a:prstGeom>
            <a:gradFill rotWithShape="1">
              <a:gsLst>
                <a:gs pos="0">
                  <a:srgbClr val="FFFFFF"/>
                </a:gs>
                <a:gs pos="100000">
                  <a:srgbClr val="FF7DD4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vi-VN" altLang="en-US" sz="1800" b="0">
                <a:latin typeface="Times New Roman" panose="02020603050405020304" pitchFamily="18" charset="0"/>
              </a:endParaRPr>
            </a:p>
          </p:txBody>
        </p:sp>
        <p:pic>
          <p:nvPicPr>
            <p:cNvPr id="3083" name="Picture 16" descr="ThuongThay1IV"/>
            <p:cNvPicPr>
              <a:picLocks noChangeAspect="1" noChangeArrowheads="1" noCrop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216"/>
              <a:ext cx="864" cy="8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084" name="Text Box 17"/>
            <p:cNvSpPr txBox="1">
              <a:spLocks noChangeArrowheads="1"/>
            </p:cNvSpPr>
            <p:nvPr/>
          </p:nvSpPr>
          <p:spPr bwMode="auto">
            <a:xfrm>
              <a:off x="768" y="1670"/>
              <a:ext cx="1584" cy="6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just">
                <a:spcBef>
                  <a:spcPct val="50000"/>
                </a:spcBef>
                <a:buFontTx/>
                <a:buNone/>
              </a:pPr>
              <a:r>
                <a:rPr lang="en-US" altLang="en-US" sz="2000" i="1">
                  <a:solidFill>
                    <a:srgbClr val="000000"/>
                  </a:solidFill>
                  <a:latin typeface="Times New Roman" panose="02020603050405020304" pitchFamily="18" charset="0"/>
                </a:rPr>
                <a:t>Hãy cho biết trong tiếng Việt gồm những chữ cái nào?</a:t>
              </a:r>
            </a:p>
          </p:txBody>
        </p:sp>
        <p:sp>
          <p:nvSpPr>
            <p:cNvPr id="3085" name="Rectangle 20"/>
            <p:cNvSpPr>
              <a:spLocks noChangeArrowheads="1"/>
            </p:cNvSpPr>
            <p:nvPr/>
          </p:nvSpPr>
          <p:spPr bwMode="auto">
            <a:xfrm>
              <a:off x="336" y="3984"/>
              <a:ext cx="480" cy="9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just" eaLnBrk="1" hangingPunct="1">
                <a:spcBef>
                  <a:spcPct val="25000"/>
                </a:spcBef>
                <a:buFontTx/>
                <a:buNone/>
              </a:pPr>
              <a:endParaRPr lang="en-US" altLang="en-US" sz="2100">
                <a:solidFill>
                  <a:srgbClr val="FF0D0D"/>
                </a:solidFill>
                <a:latin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3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3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43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43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tpage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752475" y="242888"/>
            <a:ext cx="2819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ct val="50000"/>
              </a:spcBef>
              <a:buFontTx/>
              <a:buNone/>
            </a:pPr>
            <a:r>
              <a:rPr lang="en-US" altLang="en-US" sz="2400" b="0">
                <a:solidFill>
                  <a:srgbClr val="E20000"/>
                </a:solidFill>
                <a:latin typeface="Times New Roman" panose="02020603050405020304" pitchFamily="18" charset="0"/>
              </a:rPr>
              <a:t>Bảng chữ cái </a:t>
            </a:r>
          </a:p>
        </p:txBody>
      </p:sp>
      <p:sp>
        <p:nvSpPr>
          <p:cNvPr id="4100" name="AutoShape 4"/>
          <p:cNvSpPr>
            <a:spLocks noChangeArrowheads="1"/>
          </p:cNvSpPr>
          <p:nvPr/>
        </p:nvSpPr>
        <p:spPr bwMode="auto">
          <a:xfrm>
            <a:off x="0" y="76200"/>
            <a:ext cx="762000" cy="762000"/>
          </a:xfrm>
          <a:prstGeom prst="star8">
            <a:avLst>
              <a:gd name="adj" fmla="val 38250"/>
            </a:avLst>
          </a:prstGeom>
          <a:gradFill rotWithShape="1">
            <a:gsLst>
              <a:gs pos="0">
                <a:srgbClr val="FFFFFF"/>
              </a:gs>
              <a:gs pos="100000">
                <a:srgbClr val="FF00FF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25000"/>
              </a:spcBef>
              <a:buFontTx/>
              <a:buNone/>
            </a:pPr>
            <a:endParaRPr lang="en-US" altLang="en-US" sz="2100">
              <a:solidFill>
                <a:srgbClr val="FF0D0D"/>
              </a:solidFill>
              <a:latin typeface="Times New Roman" panose="02020603050405020304" pitchFamily="18" charset="0"/>
            </a:endParaRPr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219075" y="209550"/>
            <a:ext cx="381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</a:rPr>
              <a:t>a</a:t>
            </a:r>
          </a:p>
        </p:txBody>
      </p:sp>
      <p:sp>
        <p:nvSpPr>
          <p:cNvPr id="15366" name="Text Box 6"/>
          <p:cNvSpPr txBox="1">
            <a:spLocks noChangeArrowheads="1"/>
          </p:cNvSpPr>
          <p:nvPr/>
        </p:nvSpPr>
        <p:spPr bwMode="auto">
          <a:xfrm>
            <a:off x="2676525" y="287338"/>
            <a:ext cx="6553200" cy="412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ct val="50000"/>
              </a:spcBef>
              <a:buFontTx/>
              <a:buNone/>
            </a:pPr>
            <a:r>
              <a:rPr lang="en-US" altLang="en-US" sz="2100">
                <a:latin typeface="Times New Roman" panose="02020603050405020304" pitchFamily="18" charset="0"/>
              </a:rPr>
              <a:t>là tập hợp các kí tự </a:t>
            </a:r>
            <a:r>
              <a:rPr lang="vi-VN" altLang="en-US" sz="2100">
                <a:latin typeface="Times New Roman" panose="02020603050405020304" pitchFamily="18" charset="0"/>
              </a:rPr>
              <a:t>đư</a:t>
            </a:r>
            <a:r>
              <a:rPr lang="en-US" altLang="en-US" sz="2100">
                <a:latin typeface="Times New Roman" panose="02020603050405020304" pitchFamily="18" charset="0"/>
              </a:rPr>
              <a:t>ợc dùng </a:t>
            </a:r>
            <a:r>
              <a:rPr lang="vi-VN" altLang="en-US" sz="2100">
                <a:latin typeface="Times New Roman" panose="02020603050405020304" pitchFamily="18" charset="0"/>
              </a:rPr>
              <a:t>đ</a:t>
            </a:r>
            <a:r>
              <a:rPr lang="en-US" altLang="en-US" sz="2100">
                <a:latin typeface="Times New Roman" panose="02020603050405020304" pitchFamily="18" charset="0"/>
              </a:rPr>
              <a:t>ể viết ch</a:t>
            </a:r>
            <a:r>
              <a:rPr lang="vi-VN" altLang="en-US" sz="2100">
                <a:latin typeface="Times New Roman" panose="02020603050405020304" pitchFamily="18" charset="0"/>
              </a:rPr>
              <a:t>ươ</a:t>
            </a:r>
            <a:r>
              <a:rPr lang="en-US" altLang="en-US" sz="2100">
                <a:latin typeface="Times New Roman" panose="02020603050405020304" pitchFamily="18" charset="0"/>
              </a:rPr>
              <a:t>ng trình.</a:t>
            </a:r>
          </a:p>
        </p:txBody>
      </p:sp>
      <p:sp>
        <p:nvSpPr>
          <p:cNvPr id="15367" name="Text Box 7"/>
          <p:cNvSpPr txBox="1">
            <a:spLocks noChangeArrowheads="1"/>
          </p:cNvSpPr>
          <p:nvPr/>
        </p:nvSpPr>
        <p:spPr bwMode="auto">
          <a:xfrm>
            <a:off x="76200" y="1219200"/>
            <a:ext cx="106680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0000FF"/>
                </a:solidFill>
                <a:latin typeface="Times New Roman" panose="02020603050405020304" pitchFamily="18" charset="0"/>
              </a:rPr>
              <a:t>Ví dụ:</a:t>
            </a:r>
          </a:p>
        </p:txBody>
      </p:sp>
      <p:sp>
        <p:nvSpPr>
          <p:cNvPr id="15368" name="Text Box 8"/>
          <p:cNvSpPr txBox="1">
            <a:spLocks noChangeArrowheads="1"/>
          </p:cNvSpPr>
          <p:nvPr/>
        </p:nvSpPr>
        <p:spPr bwMode="auto">
          <a:xfrm>
            <a:off x="990600" y="1219200"/>
            <a:ext cx="6096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</a:rPr>
              <a:t>Bảng chữ cái của</a:t>
            </a:r>
            <a:r>
              <a:rPr lang="en-US" altLang="en-US" sz="1800" b="0">
                <a:latin typeface="Times New Roman" panose="02020603050405020304" pitchFamily="18" charset="0"/>
              </a:rPr>
              <a:t> PASCAL </a:t>
            </a:r>
            <a:r>
              <a:rPr lang="en-US" altLang="en-US" sz="2400">
                <a:latin typeface="Times New Roman" panose="02020603050405020304" pitchFamily="18" charset="0"/>
              </a:rPr>
              <a:t>gồm</a:t>
            </a:r>
          </a:p>
        </p:txBody>
      </p:sp>
      <p:sp>
        <p:nvSpPr>
          <p:cNvPr id="15369" name="Text Box 9"/>
          <p:cNvSpPr txBox="1">
            <a:spLocks noChangeArrowheads="1"/>
          </p:cNvSpPr>
          <p:nvPr/>
        </p:nvSpPr>
        <p:spPr bwMode="auto">
          <a:xfrm>
            <a:off x="533400" y="1752600"/>
            <a:ext cx="815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latin typeface="Times New Roman" panose="02020603050405020304" pitchFamily="18" charset="0"/>
              </a:rPr>
              <a:t> Các chữ cái</a:t>
            </a:r>
            <a:r>
              <a:rPr lang="en-US" altLang="en-US" sz="2400" b="0">
                <a:latin typeface="Times New Roman" panose="02020603050405020304" pitchFamily="18" charset="0"/>
              </a:rPr>
              <a:t> </a:t>
            </a:r>
            <a:r>
              <a:rPr lang="en-US" altLang="en-US" sz="2400" i="1">
                <a:latin typeface="Times New Roman" panose="02020603050405020304" pitchFamily="18" charset="0"/>
              </a:rPr>
              <a:t>(th</a:t>
            </a:r>
            <a:r>
              <a:rPr lang="vi-VN" altLang="en-US" sz="2400" i="1">
                <a:latin typeface="Times New Roman" panose="02020603050405020304" pitchFamily="18" charset="0"/>
              </a:rPr>
              <a:t>ư</a:t>
            </a:r>
            <a:r>
              <a:rPr lang="en-US" altLang="en-US" sz="2400" i="1">
                <a:latin typeface="Times New Roman" panose="02020603050405020304" pitchFamily="18" charset="0"/>
              </a:rPr>
              <a:t>ờng và hoa):</a:t>
            </a:r>
            <a:endParaRPr lang="en-US" altLang="en-US" sz="2400" b="0">
              <a:solidFill>
                <a:srgbClr val="9933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370" name="Text Box 10"/>
          <p:cNvSpPr txBox="1">
            <a:spLocks noChangeArrowheads="1"/>
          </p:cNvSpPr>
          <p:nvPr/>
        </p:nvSpPr>
        <p:spPr bwMode="auto">
          <a:xfrm>
            <a:off x="533400" y="3581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latin typeface="Times New Roman" panose="02020603050405020304" pitchFamily="18" charset="0"/>
              </a:rPr>
              <a:t> Các chữ số:</a:t>
            </a:r>
            <a:endParaRPr lang="en-US" altLang="en-US" sz="2400" b="0" i="1">
              <a:solidFill>
                <a:srgbClr val="9933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371" name="Text Box 11"/>
          <p:cNvSpPr txBox="1">
            <a:spLocks noChangeArrowheads="1"/>
          </p:cNvSpPr>
          <p:nvPr/>
        </p:nvSpPr>
        <p:spPr bwMode="auto">
          <a:xfrm>
            <a:off x="533400" y="4267200"/>
            <a:ext cx="815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latin typeface="Times New Roman" panose="02020603050405020304" pitchFamily="18" charset="0"/>
              </a:rPr>
              <a:t> Các kí tự </a:t>
            </a:r>
            <a:r>
              <a:rPr lang="vi-VN" altLang="en-US" sz="2400">
                <a:latin typeface="Times New Roman" panose="02020603050405020304" pitchFamily="18" charset="0"/>
              </a:rPr>
              <a:t>đ</a:t>
            </a:r>
            <a:r>
              <a:rPr lang="en-US" altLang="en-US" sz="2400">
                <a:latin typeface="Times New Roman" panose="02020603050405020304" pitchFamily="18" charset="0"/>
              </a:rPr>
              <a:t>ặc biệt:</a:t>
            </a:r>
            <a:endParaRPr lang="en-US" altLang="en-US" sz="2400" b="0">
              <a:latin typeface="Times New Roman" panose="02020603050405020304" pitchFamily="18" charset="0"/>
            </a:endParaRPr>
          </a:p>
        </p:txBody>
      </p:sp>
      <p:graphicFrame>
        <p:nvGraphicFramePr>
          <p:cNvPr id="15372" name="Group 12"/>
          <p:cNvGraphicFramePr>
            <a:graphicFrameLocks noGrp="1"/>
          </p:cNvGraphicFramePr>
          <p:nvPr/>
        </p:nvGraphicFramePr>
        <p:xfrm>
          <a:off x="1295400" y="4724400"/>
          <a:ext cx="6096000" cy="1500188"/>
        </p:xfrm>
        <a:graphic>
          <a:graphicData uri="http://schemas.openxmlformats.org/drawingml/2006/table">
            <a:tbl>
              <a:tblPr/>
              <a:tblGrid>
                <a:gridCol w="50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51827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3300"/>
                          </a:solidFill>
                          <a:effectLst/>
                          <a:latin typeface="Arial" pitchFamily="34" charset="0"/>
                        </a:rPr>
                        <a:t>+</a:t>
                      </a:r>
                    </a:p>
                  </a:txBody>
                  <a:tcPr marT="45730" marB="4573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3300"/>
                          </a:solidFill>
                          <a:effectLst/>
                          <a:latin typeface="Arial" pitchFamily="34" charset="0"/>
                        </a:rPr>
                        <a:t>-</a:t>
                      </a:r>
                    </a:p>
                  </a:txBody>
                  <a:tcPr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3300"/>
                          </a:solidFill>
                          <a:effectLst/>
                          <a:latin typeface="Arial" pitchFamily="34" charset="0"/>
                        </a:rPr>
                        <a:t>*</a:t>
                      </a:r>
                    </a:p>
                  </a:txBody>
                  <a:tcPr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3300"/>
                          </a:solidFill>
                          <a:effectLst/>
                          <a:latin typeface="Arial" pitchFamily="34" charset="0"/>
                        </a:rPr>
                        <a:t>/</a:t>
                      </a:r>
                    </a:p>
                  </a:txBody>
                  <a:tcPr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3300"/>
                          </a:solidFill>
                          <a:effectLst/>
                          <a:latin typeface="Arial" pitchFamily="34" charset="0"/>
                        </a:rPr>
                        <a:t>=</a:t>
                      </a:r>
                    </a:p>
                  </a:txBody>
                  <a:tcPr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3300"/>
                          </a:solidFill>
                          <a:effectLst/>
                          <a:latin typeface="Arial" pitchFamily="34" charset="0"/>
                        </a:rPr>
                        <a:t>&lt;</a:t>
                      </a:r>
                    </a:p>
                  </a:txBody>
                  <a:tcPr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3300"/>
                          </a:solidFill>
                          <a:effectLst/>
                          <a:latin typeface="Arial" pitchFamily="34" charset="0"/>
                        </a:rPr>
                        <a:t>&gt;</a:t>
                      </a:r>
                    </a:p>
                  </a:txBody>
                  <a:tcPr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3300"/>
                          </a:solidFill>
                          <a:effectLst/>
                          <a:latin typeface="Arial" pitchFamily="34" charset="0"/>
                        </a:rPr>
                        <a:t>[</a:t>
                      </a:r>
                    </a:p>
                  </a:txBody>
                  <a:tcPr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3300"/>
                          </a:solidFill>
                          <a:effectLst/>
                          <a:latin typeface="Arial" pitchFamily="34" charset="0"/>
                          <a:sym typeface="Symbol" pitchFamily="18" charset="2"/>
                        </a:rPr>
                        <a:t>]</a:t>
                      </a:r>
                    </a:p>
                  </a:txBody>
                  <a:tcPr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3300"/>
                          </a:solidFill>
                          <a:effectLst/>
                          <a:latin typeface="Arial" pitchFamily="34" charset="0"/>
                          <a:sym typeface="Symbol" pitchFamily="18" charset="2"/>
                        </a:rPr>
                        <a:t></a:t>
                      </a:r>
                    </a:p>
                  </a:txBody>
                  <a:tcPr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3300"/>
                          </a:solidFill>
                          <a:effectLst/>
                          <a:latin typeface="Arial" pitchFamily="34" charset="0"/>
                        </a:rPr>
                        <a:t>,</a:t>
                      </a:r>
                    </a:p>
                  </a:txBody>
                  <a:tcPr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827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3300"/>
                          </a:solidFill>
                          <a:effectLst/>
                          <a:latin typeface="Arial" pitchFamily="34" charset="0"/>
                        </a:rPr>
                        <a:t>;</a:t>
                      </a:r>
                    </a:p>
                  </a:txBody>
                  <a:tcPr marT="45730" marB="4573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3300"/>
                          </a:solidFill>
                          <a:effectLst/>
                          <a:latin typeface="Arial" pitchFamily="34" charset="0"/>
                        </a:rPr>
                        <a:t>#</a:t>
                      </a:r>
                    </a:p>
                  </a:txBody>
                  <a:tcPr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3300"/>
                          </a:solidFill>
                          <a:effectLst/>
                          <a:latin typeface="Arial" pitchFamily="34" charset="0"/>
                        </a:rPr>
                        <a:t>^</a:t>
                      </a:r>
                    </a:p>
                  </a:txBody>
                  <a:tcPr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3300"/>
                          </a:solidFill>
                          <a:effectLst/>
                          <a:latin typeface="Arial" pitchFamily="34" charset="0"/>
                        </a:rPr>
                        <a:t>$</a:t>
                      </a:r>
                    </a:p>
                  </a:txBody>
                  <a:tcPr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3300"/>
                          </a:solidFill>
                          <a:effectLst/>
                          <a:latin typeface="Arial" pitchFamily="34" charset="0"/>
                        </a:rPr>
                        <a:t>@</a:t>
                      </a:r>
                    </a:p>
                  </a:txBody>
                  <a:tcPr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3300"/>
                          </a:solidFill>
                          <a:effectLst/>
                          <a:latin typeface="Arial" pitchFamily="34" charset="0"/>
                        </a:rPr>
                        <a:t>&amp;</a:t>
                      </a:r>
                    </a:p>
                  </a:txBody>
                  <a:tcPr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3300"/>
                          </a:solidFill>
                          <a:effectLst/>
                          <a:latin typeface="Arial" pitchFamily="34" charset="0"/>
                        </a:rPr>
                        <a:t>(</a:t>
                      </a:r>
                    </a:p>
                  </a:txBody>
                  <a:tcPr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3300"/>
                          </a:solidFill>
                          <a:effectLst/>
                          <a:latin typeface="Arial" pitchFamily="34" charset="0"/>
                        </a:rPr>
                        <a:t>)</a:t>
                      </a:r>
                    </a:p>
                  </a:txBody>
                  <a:tcPr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3300"/>
                          </a:solidFill>
                          <a:effectLst/>
                          <a:latin typeface="Arial" pitchFamily="34" charset="0"/>
                        </a:rPr>
                        <a:t>{</a:t>
                      </a:r>
                    </a:p>
                  </a:txBody>
                  <a:tcPr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3300"/>
                          </a:solidFill>
                          <a:effectLst/>
                          <a:latin typeface="Arial" pitchFamily="34" charset="0"/>
                        </a:rPr>
                        <a:t>}</a:t>
                      </a:r>
                    </a:p>
                  </a:txBody>
                  <a:tcPr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3300"/>
                          </a:solidFill>
                          <a:effectLst/>
                          <a:latin typeface="Arial" pitchFamily="34" charset="0"/>
                        </a:rPr>
                        <a:t>:</a:t>
                      </a:r>
                    </a:p>
                  </a:txBody>
                  <a:tcPr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3300"/>
                          </a:solidFill>
                          <a:effectLst/>
                          <a:latin typeface="Arial" pitchFamily="34" charset="0"/>
                        </a:rPr>
                        <a:t>‘</a:t>
                      </a:r>
                    </a:p>
                  </a:txBody>
                  <a:tcPr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648">
                <a:tc gridSpan="6"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3300"/>
                          </a:solidFill>
                          <a:effectLst/>
                          <a:latin typeface=".VnTime" pitchFamily="34" charset="0"/>
                        </a:rPr>
                        <a:t>dÊu c¸ch</a:t>
                      </a:r>
                    </a:p>
                  </a:txBody>
                  <a:tcPr marT="45730" marB="4573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6"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3300"/>
                          </a:solidFill>
                          <a:effectLst/>
                          <a:latin typeface=".VnTime" pitchFamily="34" charset="0"/>
                        </a:rPr>
                        <a:t>_ (dÊu g¹ch d­íi)</a:t>
                      </a:r>
                    </a:p>
                  </a:txBody>
                  <a:tcPr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151" name="Rectangle 55"/>
          <p:cNvSpPr>
            <a:spLocks noChangeArrowheads="1"/>
          </p:cNvSpPr>
          <p:nvPr/>
        </p:nvSpPr>
        <p:spPr bwMode="auto">
          <a:xfrm>
            <a:off x="0" y="6553200"/>
            <a:ext cx="4572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25000"/>
              </a:spcBef>
              <a:buFontTx/>
              <a:buNone/>
            </a:pPr>
            <a:endParaRPr lang="en-US" altLang="en-US" sz="2100">
              <a:solidFill>
                <a:srgbClr val="FF0D0D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416" name="Text Box 56"/>
          <p:cNvSpPr txBox="1">
            <a:spLocks noChangeArrowheads="1"/>
          </p:cNvSpPr>
          <p:nvPr/>
        </p:nvSpPr>
        <p:spPr bwMode="auto">
          <a:xfrm>
            <a:off x="1143000" y="2362200"/>
            <a:ext cx="7467600" cy="10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0">
                <a:solidFill>
                  <a:srgbClr val="993300"/>
                </a:solidFill>
                <a:latin typeface="Times New Roman" panose="02020603050405020304" pitchFamily="18" charset="0"/>
              </a:rPr>
              <a:t>A B C D E F G H I J K L M N O P Q R S T U V W X Y Z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0">
                <a:solidFill>
                  <a:srgbClr val="993300"/>
                </a:solidFill>
                <a:latin typeface="Times New Roman" panose="02020603050405020304" pitchFamily="18" charset="0"/>
              </a:rPr>
              <a:t>a b c d  e f  g h i  j k l  m n o p q  r  s  t u  v w x y z</a:t>
            </a:r>
          </a:p>
        </p:txBody>
      </p:sp>
      <p:sp>
        <p:nvSpPr>
          <p:cNvPr id="15417" name="Text Box 57"/>
          <p:cNvSpPr txBox="1">
            <a:spLocks noChangeArrowheads="1"/>
          </p:cNvSpPr>
          <p:nvPr/>
        </p:nvSpPr>
        <p:spPr bwMode="auto">
          <a:xfrm>
            <a:off x="2362200" y="3581400"/>
            <a:ext cx="4953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</a:rPr>
              <a:t> </a:t>
            </a:r>
            <a:r>
              <a:rPr lang="en-US" altLang="en-US" sz="2400" b="0">
                <a:solidFill>
                  <a:srgbClr val="993300"/>
                </a:solidFill>
                <a:latin typeface="Times New Roman" panose="02020603050405020304" pitchFamily="18" charset="0"/>
              </a:rPr>
              <a:t>0</a:t>
            </a:r>
            <a:r>
              <a:rPr lang="en-US" altLang="en-US" sz="2400">
                <a:solidFill>
                  <a:srgbClr val="993300"/>
                </a:solidFill>
                <a:latin typeface="Times New Roman" panose="02020603050405020304" pitchFamily="18" charset="0"/>
              </a:rPr>
              <a:t>  </a:t>
            </a:r>
            <a:r>
              <a:rPr lang="en-US" altLang="en-US" sz="2400" b="0">
                <a:solidFill>
                  <a:srgbClr val="993300"/>
                </a:solidFill>
                <a:latin typeface="Times New Roman" panose="02020603050405020304" pitchFamily="18" charset="0"/>
              </a:rPr>
              <a:t>1  2  3  4  5  6  7  8  9</a:t>
            </a:r>
            <a:endParaRPr lang="en-US" altLang="en-US" sz="2400" b="0" i="1">
              <a:solidFill>
                <a:srgbClr val="993300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5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7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9" dur="500"/>
                                        <p:tgtEl>
                                          <p:spTgt spid="15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53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53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5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8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0" dur="80"/>
                                        <p:tgtEl>
                                          <p:spTgt spid="154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1" dur="80"/>
                                        <p:tgtEl>
                                          <p:spTgt spid="154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80"/>
                                        <p:tgtEl>
                                          <p:spTgt spid="154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5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3" dur="500"/>
                                        <p:tgtEl>
                                          <p:spTgt spid="154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4" dur="500"/>
                                        <p:tgtEl>
                                          <p:spTgt spid="154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" dur="500"/>
                                        <p:tgtEl>
                                          <p:spTgt spid="154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53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53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5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4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53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53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5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6" grpId="0"/>
      <p:bldP spid="15367" grpId="0"/>
      <p:bldP spid="15368" grpId="0"/>
      <p:bldP spid="15369" grpId="0"/>
      <p:bldP spid="15370" grpId="0"/>
      <p:bldP spid="15371" grpId="0"/>
      <p:bldP spid="15416" grpId="0"/>
      <p:bldP spid="1541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4" name="Text Box 8"/>
          <p:cNvSpPr txBox="1">
            <a:spLocks noChangeArrowheads="1"/>
          </p:cNvSpPr>
          <p:nvPr/>
        </p:nvSpPr>
        <p:spPr bwMode="auto">
          <a:xfrm>
            <a:off x="381000" y="1676400"/>
            <a:ext cx="7772400" cy="83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 typeface="Wingdings" panose="05000000000000000000" pitchFamily="2" charset="2"/>
              <a:buChar char="Ø"/>
            </a:pPr>
            <a:r>
              <a:rPr lang="en-US" altLang="en-US" sz="2400">
                <a:latin typeface="Times New Roman" panose="02020603050405020304" pitchFamily="18" charset="0"/>
              </a:rPr>
              <a:t>Các ngôn ngữ lập trình khác nhau cũng có sự khác nhau về bảng chữ cái.</a:t>
            </a:r>
          </a:p>
        </p:txBody>
      </p:sp>
      <p:grpSp>
        <p:nvGrpSpPr>
          <p:cNvPr id="4124" name="Group 28"/>
          <p:cNvGrpSpPr>
            <a:grpSpLocks/>
          </p:cNvGrpSpPr>
          <p:nvPr/>
        </p:nvGrpSpPr>
        <p:grpSpPr bwMode="auto">
          <a:xfrm>
            <a:off x="5257800" y="838200"/>
            <a:ext cx="3352800" cy="2362200"/>
            <a:chOff x="3312" y="528"/>
            <a:chExt cx="2112" cy="1488"/>
          </a:xfrm>
        </p:grpSpPr>
        <p:sp>
          <p:nvSpPr>
            <p:cNvPr id="5129" name="AutoShape 7"/>
            <p:cNvSpPr>
              <a:spLocks noChangeArrowheads="1"/>
            </p:cNvSpPr>
            <p:nvPr/>
          </p:nvSpPr>
          <p:spPr bwMode="auto">
            <a:xfrm>
              <a:off x="3312" y="528"/>
              <a:ext cx="2112" cy="1488"/>
            </a:xfrm>
            <a:prstGeom prst="cloudCallout">
              <a:avLst>
                <a:gd name="adj1" fmla="val 21731"/>
                <a:gd name="adj2" fmla="val 86694"/>
              </a:avLst>
            </a:prstGeom>
            <a:gradFill rotWithShape="1">
              <a:gsLst>
                <a:gs pos="0">
                  <a:schemeClr val="bg1"/>
                </a:gs>
                <a:gs pos="100000">
                  <a:srgbClr val="FF7DBE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vi-VN" altLang="en-US" sz="1800" b="0">
                <a:latin typeface="Times New Roman" panose="02020603050405020304" pitchFamily="18" charset="0"/>
              </a:endParaRPr>
            </a:p>
          </p:txBody>
        </p:sp>
        <p:sp>
          <p:nvSpPr>
            <p:cNvPr id="5130" name="Text Box 9"/>
            <p:cNvSpPr txBox="1">
              <a:spLocks noChangeArrowheads="1"/>
            </p:cNvSpPr>
            <p:nvPr/>
          </p:nvSpPr>
          <p:spPr bwMode="auto">
            <a:xfrm>
              <a:off x="3552" y="768"/>
              <a:ext cx="1584" cy="112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just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200">
                  <a:latin typeface="Times New Roman" panose="02020603050405020304" pitchFamily="18" charset="0"/>
                </a:rPr>
                <a:t>Các ngôn ngữ lập trình khác nhau thì bảng chữ cái có khác nhau không nhỉ ?</a:t>
              </a:r>
            </a:p>
          </p:txBody>
        </p:sp>
      </p:grpSp>
      <p:sp>
        <p:nvSpPr>
          <p:cNvPr id="4112" name="Text Box 16"/>
          <p:cNvSpPr txBox="1">
            <a:spLocks noChangeArrowheads="1"/>
          </p:cNvSpPr>
          <p:nvPr/>
        </p:nvSpPr>
        <p:spPr bwMode="auto">
          <a:xfrm>
            <a:off x="1066800" y="2774950"/>
            <a:ext cx="6096000" cy="1108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 typeface=".VnTime" panose="020B7200000000000000" pitchFamily="34" charset="0"/>
              <a:buNone/>
            </a:pPr>
            <a:r>
              <a:rPr lang="en-US" altLang="en-US" sz="2200" i="1">
                <a:solidFill>
                  <a:srgbClr val="0000FF"/>
                </a:solidFill>
                <a:latin typeface="Times New Roman" panose="02020603050405020304" pitchFamily="18" charset="0"/>
              </a:rPr>
              <a:t>Ví dụ</a:t>
            </a:r>
            <a:r>
              <a:rPr lang="en-US" altLang="en-US" sz="2200">
                <a:solidFill>
                  <a:srgbClr val="0000FF"/>
                </a:solidFill>
                <a:latin typeface="Times New Roman" panose="02020603050405020304" pitchFamily="18" charset="0"/>
              </a:rPr>
              <a:t>: Bảng chữ cái của ngôn ngữ </a:t>
            </a:r>
            <a:r>
              <a:rPr lang="en-US" altLang="en-US" sz="2200" b="0">
                <a:solidFill>
                  <a:srgbClr val="FF0D0D"/>
                </a:solidFill>
                <a:latin typeface="Times New Roman" panose="02020603050405020304" pitchFamily="18" charset="0"/>
              </a:rPr>
              <a:t>C/C++</a:t>
            </a:r>
            <a:r>
              <a:rPr lang="en-US" altLang="en-US" sz="2200" b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>
                <a:solidFill>
                  <a:srgbClr val="0000FF"/>
                </a:solidFill>
                <a:latin typeface="Times New Roman" panose="02020603050405020304" pitchFamily="18" charset="0"/>
              </a:rPr>
              <a:t>so với </a:t>
            </a:r>
            <a:r>
              <a:rPr lang="en-US" altLang="en-US" sz="2200" b="0">
                <a:solidFill>
                  <a:srgbClr val="FF0D0D"/>
                </a:solidFill>
                <a:latin typeface="Times New Roman" panose="02020603050405020304" pitchFamily="18" charset="0"/>
              </a:rPr>
              <a:t>PASCAL</a:t>
            </a:r>
            <a:r>
              <a:rPr lang="en-US" altLang="en-US" sz="2200">
                <a:solidFill>
                  <a:srgbClr val="0000FF"/>
                </a:solidFill>
                <a:latin typeface="Times New Roman" panose="02020603050405020304" pitchFamily="18" charset="0"/>
              </a:rPr>
              <a:t> có bổ sung thêm một số kí tự nh</a:t>
            </a:r>
            <a:r>
              <a:rPr lang="vi-VN" altLang="en-US" sz="2200">
                <a:solidFill>
                  <a:srgbClr val="0000FF"/>
                </a:solidFill>
                <a:latin typeface="Times New Roman" panose="02020603050405020304" pitchFamily="18" charset="0"/>
              </a:rPr>
              <a:t>ư</a:t>
            </a:r>
            <a:r>
              <a:rPr lang="en-US" altLang="en-US" sz="2200">
                <a:solidFill>
                  <a:srgbClr val="0000FF"/>
                </a:solidFill>
                <a:latin typeface="Times New Roman" panose="02020603050405020304" pitchFamily="18" charset="0"/>
              </a:rPr>
              <a:t>:   </a:t>
            </a:r>
            <a:r>
              <a:rPr lang="en-US" altLang="en-US" sz="2200">
                <a:solidFill>
                  <a:srgbClr val="FF0D0D"/>
                </a:solidFill>
                <a:latin typeface="Times New Roman" panose="02020603050405020304" pitchFamily="18" charset="0"/>
              </a:rPr>
              <a:t>“    \   !</a:t>
            </a:r>
            <a:r>
              <a:rPr lang="en-US" altLang="en-US" sz="2200">
                <a:solidFill>
                  <a:srgbClr val="0000FF"/>
                </a:solidFill>
                <a:latin typeface="Times New Roman" panose="02020603050405020304" pitchFamily="18" charset="0"/>
              </a:rPr>
              <a:t>  </a:t>
            </a:r>
            <a:r>
              <a:rPr lang="en-US" altLang="en-US" sz="2200">
                <a:solidFill>
                  <a:srgbClr val="FF0D0D"/>
                </a:solidFill>
                <a:latin typeface="Times New Roman" panose="02020603050405020304" pitchFamily="18" charset="0"/>
              </a:rPr>
              <a:t>? %  |</a:t>
            </a:r>
          </a:p>
        </p:txBody>
      </p:sp>
      <p:sp>
        <p:nvSpPr>
          <p:cNvPr id="4116" name="Text Box 20"/>
          <p:cNvSpPr txBox="1">
            <a:spLocks noChangeArrowheads="1"/>
          </p:cNvSpPr>
          <p:nvPr/>
        </p:nvSpPr>
        <p:spPr bwMode="auto">
          <a:xfrm>
            <a:off x="381000" y="4191000"/>
            <a:ext cx="8229600" cy="83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 typeface="Wingdings" panose="05000000000000000000" pitchFamily="2" charset="2"/>
              <a:buChar char="Ø"/>
            </a:pPr>
            <a:r>
              <a:rPr lang="en-US" altLang="en-US" sz="2400">
                <a:latin typeface="Times New Roman" panose="02020603050405020304" pitchFamily="18" charset="0"/>
              </a:rPr>
              <a:t>Không </a:t>
            </a:r>
            <a:r>
              <a:rPr lang="vi-VN" altLang="en-US" sz="2400">
                <a:latin typeface="Times New Roman" panose="02020603050405020304" pitchFamily="18" charset="0"/>
              </a:rPr>
              <a:t>đư</a:t>
            </a:r>
            <a:r>
              <a:rPr lang="en-US" altLang="en-US" sz="2400">
                <a:latin typeface="Times New Roman" panose="02020603050405020304" pitchFamily="18" charset="0"/>
              </a:rPr>
              <a:t>ợc phép dùng bất kì kí tự nào ngoài các kí tự quy </a:t>
            </a:r>
            <a:r>
              <a:rPr lang="vi-VN" altLang="en-US" sz="2400">
                <a:latin typeface="Times New Roman" panose="02020603050405020304" pitchFamily="18" charset="0"/>
              </a:rPr>
              <a:t>đ</a:t>
            </a:r>
            <a:r>
              <a:rPr lang="en-US" altLang="en-US" sz="2400">
                <a:latin typeface="Times New Roman" panose="02020603050405020304" pitchFamily="18" charset="0"/>
              </a:rPr>
              <a:t>ịnh trong bảng chữ cái khi viết ch</a:t>
            </a:r>
            <a:r>
              <a:rPr lang="vi-VN" altLang="en-US" sz="2400">
                <a:latin typeface="Times New Roman" panose="02020603050405020304" pitchFamily="18" charset="0"/>
              </a:rPr>
              <a:t>ươ</a:t>
            </a:r>
            <a:r>
              <a:rPr lang="en-US" altLang="en-US" sz="2400">
                <a:latin typeface="Times New Roman" panose="02020603050405020304" pitchFamily="18" charset="0"/>
              </a:rPr>
              <a:t>ng trình.</a:t>
            </a:r>
          </a:p>
        </p:txBody>
      </p:sp>
      <p:pic>
        <p:nvPicPr>
          <p:cNvPr id="4121" name="Picture 25" descr="4961689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086600" y="4343400"/>
            <a:ext cx="16764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7" name="Picture 26" descr="tpage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77000"/>
            <a:ext cx="9144000" cy="381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8" name="Picture 27" descr="tpage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4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1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1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4" grpId="0"/>
      <p:bldP spid="4112" grpId="0"/>
      <p:bldP spid="411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5" descr="tpage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7" name="Text Box 6"/>
          <p:cNvSpPr txBox="1">
            <a:spLocks noChangeArrowheads="1"/>
          </p:cNvSpPr>
          <p:nvPr/>
        </p:nvSpPr>
        <p:spPr bwMode="auto">
          <a:xfrm>
            <a:off x="685800" y="80963"/>
            <a:ext cx="1371600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ct val="50000"/>
              </a:spcBef>
              <a:buFontTx/>
              <a:buNone/>
            </a:pPr>
            <a:r>
              <a:rPr lang="en-US" altLang="en-US" sz="2200" b="0">
                <a:solidFill>
                  <a:srgbClr val="E20000"/>
                </a:solidFill>
                <a:latin typeface="Times New Roman" panose="02020603050405020304" pitchFamily="18" charset="0"/>
              </a:rPr>
              <a:t>Cú pháp</a:t>
            </a:r>
          </a:p>
        </p:txBody>
      </p:sp>
      <p:sp>
        <p:nvSpPr>
          <p:cNvPr id="6148" name="AutoShape 7"/>
          <p:cNvSpPr>
            <a:spLocks noChangeArrowheads="1"/>
          </p:cNvSpPr>
          <p:nvPr/>
        </p:nvSpPr>
        <p:spPr bwMode="auto">
          <a:xfrm>
            <a:off x="0" y="61913"/>
            <a:ext cx="609600" cy="533400"/>
          </a:xfrm>
          <a:prstGeom prst="star8">
            <a:avLst>
              <a:gd name="adj" fmla="val 38250"/>
            </a:avLst>
          </a:prstGeom>
          <a:gradFill rotWithShape="1">
            <a:gsLst>
              <a:gs pos="0">
                <a:srgbClr val="FFFFFF"/>
              </a:gs>
              <a:gs pos="100000">
                <a:srgbClr val="FF00FF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25000"/>
              </a:spcBef>
              <a:buFontTx/>
              <a:buNone/>
            </a:pPr>
            <a:endParaRPr lang="en-US" altLang="en-US" sz="2100">
              <a:solidFill>
                <a:srgbClr val="FF0D0D"/>
              </a:solidFill>
              <a:latin typeface="Times New Roman" panose="02020603050405020304" pitchFamily="18" charset="0"/>
            </a:endParaRPr>
          </a:p>
        </p:txBody>
      </p:sp>
      <p:sp>
        <p:nvSpPr>
          <p:cNvPr id="6149" name="Text Box 8"/>
          <p:cNvSpPr txBox="1">
            <a:spLocks noChangeArrowheads="1"/>
          </p:cNvSpPr>
          <p:nvPr/>
        </p:nvSpPr>
        <p:spPr bwMode="auto">
          <a:xfrm>
            <a:off x="152400" y="76200"/>
            <a:ext cx="304800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200">
                <a:solidFill>
                  <a:srgbClr val="000000"/>
                </a:solidFill>
                <a:latin typeface="Times New Roman" panose="02020603050405020304" pitchFamily="18" charset="0"/>
              </a:rPr>
              <a:t>b</a:t>
            </a:r>
          </a:p>
        </p:txBody>
      </p:sp>
      <p:pic>
        <p:nvPicPr>
          <p:cNvPr id="8202" name="Picture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38200"/>
            <a:ext cx="9144000" cy="556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203" name="Rectangle 11"/>
          <p:cNvSpPr>
            <a:spLocks noChangeArrowheads="1"/>
          </p:cNvSpPr>
          <p:nvPr/>
        </p:nvSpPr>
        <p:spPr bwMode="auto">
          <a:xfrm flipH="1">
            <a:off x="838200" y="819150"/>
            <a:ext cx="8305800" cy="5715000"/>
          </a:xfrm>
          <a:prstGeom prst="rect">
            <a:avLst/>
          </a:prstGeom>
          <a:gradFill rotWithShape="1">
            <a:gsLst>
              <a:gs pos="0">
                <a:srgbClr val="FFFFCC"/>
              </a:gs>
              <a:gs pos="100000">
                <a:schemeClr val="bg1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25000"/>
              </a:spcBef>
              <a:buFontTx/>
              <a:buNone/>
            </a:pPr>
            <a:endParaRPr lang="en-US" altLang="en-US" sz="2100">
              <a:solidFill>
                <a:srgbClr val="FF0D0D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6152" name="Picture 4" descr="tpage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53200"/>
            <a:ext cx="9144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8209" name="Group 17"/>
          <p:cNvGrpSpPr>
            <a:grpSpLocks/>
          </p:cNvGrpSpPr>
          <p:nvPr/>
        </p:nvGrpSpPr>
        <p:grpSpPr bwMode="auto">
          <a:xfrm>
            <a:off x="809625" y="784225"/>
            <a:ext cx="8334375" cy="852488"/>
            <a:chOff x="510" y="504"/>
            <a:chExt cx="5250" cy="537"/>
          </a:xfrm>
        </p:grpSpPr>
        <p:sp>
          <p:nvSpPr>
            <p:cNvPr id="6177" name="Text Box 14"/>
            <p:cNvSpPr txBox="1">
              <a:spLocks noChangeArrowheads="1"/>
            </p:cNvSpPr>
            <p:nvPr/>
          </p:nvSpPr>
          <p:spPr bwMode="auto">
            <a:xfrm>
              <a:off x="1056" y="518"/>
              <a:ext cx="4128" cy="5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just">
                <a:spcBef>
                  <a:spcPct val="50000"/>
                </a:spcBef>
                <a:buFontTx/>
                <a:buNone/>
              </a:pPr>
              <a:r>
                <a:rPr lang="en-US" altLang="en-US" sz="2400">
                  <a:solidFill>
                    <a:srgbClr val="0000FF"/>
                  </a:solidFill>
                  <a:latin typeface="Times New Roman" panose="02020603050405020304" pitchFamily="18" charset="0"/>
                </a:rPr>
                <a:t>Ghép các cặp từ sau </a:t>
              </a:r>
              <a:r>
                <a:rPr lang="vi-VN" altLang="en-US" sz="2400">
                  <a:solidFill>
                    <a:srgbClr val="0000FF"/>
                  </a:solidFill>
                  <a:latin typeface="Times New Roman" panose="02020603050405020304" pitchFamily="18" charset="0"/>
                </a:rPr>
                <a:t>đ</a:t>
              </a:r>
              <a:r>
                <a:rPr lang="en-US" altLang="en-US" sz="2400">
                  <a:solidFill>
                    <a:srgbClr val="0000FF"/>
                  </a:solidFill>
                  <a:latin typeface="Times New Roman" panose="02020603050405020304" pitchFamily="18" charset="0"/>
                </a:rPr>
                <a:t>ây sao cho phù hợp với quy tắc sử dụng trong tiếng Việt!</a:t>
              </a:r>
            </a:p>
          </p:txBody>
        </p:sp>
        <p:pic>
          <p:nvPicPr>
            <p:cNvPr id="6178" name="Picture 15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0" y="504"/>
              <a:ext cx="546" cy="3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179" name="Picture 16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96" y="528"/>
              <a:ext cx="564" cy="2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8227" name="Group 35"/>
          <p:cNvGrpSpPr>
            <a:grpSpLocks/>
          </p:cNvGrpSpPr>
          <p:nvPr/>
        </p:nvGrpSpPr>
        <p:grpSpPr bwMode="auto">
          <a:xfrm>
            <a:off x="7543800" y="3276600"/>
            <a:ext cx="1066800" cy="1552575"/>
            <a:chOff x="4752" y="2064"/>
            <a:chExt cx="672" cy="978"/>
          </a:xfrm>
        </p:grpSpPr>
        <p:pic>
          <p:nvPicPr>
            <p:cNvPr id="6175" name="Picture 25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52" y="2064"/>
              <a:ext cx="672" cy="9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176" name="Text Box 26"/>
            <p:cNvSpPr txBox="1">
              <a:spLocks noChangeArrowheads="1"/>
            </p:cNvSpPr>
            <p:nvPr/>
          </p:nvSpPr>
          <p:spPr bwMode="auto">
            <a:xfrm>
              <a:off x="4752" y="2448"/>
              <a:ext cx="672" cy="2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rgbClr val="B52617"/>
                      </a:gs>
                      <a:gs pos="100000">
                        <a:srgbClr val="73180F"/>
                      </a:gs>
                    </a:gsLst>
                    <a:lin ang="2700000" scaled="1"/>
                  </a:gra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200">
                  <a:solidFill>
                    <a:schemeClr val="bg1"/>
                  </a:solidFill>
                  <a:latin typeface="Times New Roman" panose="02020603050405020304" pitchFamily="18" charset="0"/>
                </a:rPr>
                <a:t>thì…</a:t>
              </a:r>
            </a:p>
          </p:txBody>
        </p:sp>
      </p:grpSp>
      <p:grpSp>
        <p:nvGrpSpPr>
          <p:cNvPr id="8228" name="Group 36"/>
          <p:cNvGrpSpPr>
            <a:grpSpLocks/>
          </p:cNvGrpSpPr>
          <p:nvPr/>
        </p:nvGrpSpPr>
        <p:grpSpPr bwMode="auto">
          <a:xfrm>
            <a:off x="7543800" y="4924425"/>
            <a:ext cx="1143000" cy="1552575"/>
            <a:chOff x="4752" y="3102"/>
            <a:chExt cx="720" cy="978"/>
          </a:xfrm>
        </p:grpSpPr>
        <p:pic>
          <p:nvPicPr>
            <p:cNvPr id="6173" name="Picture 22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52" y="3102"/>
              <a:ext cx="672" cy="9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174" name="Text Box 28"/>
            <p:cNvSpPr txBox="1">
              <a:spLocks noChangeArrowheads="1"/>
            </p:cNvSpPr>
            <p:nvPr/>
          </p:nvSpPr>
          <p:spPr bwMode="auto">
            <a:xfrm>
              <a:off x="4752" y="3456"/>
              <a:ext cx="720" cy="2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rgbClr val="B52617"/>
                      </a:gs>
                      <a:gs pos="100000">
                        <a:srgbClr val="73180F"/>
                      </a:gs>
                    </a:gsLst>
                    <a:lin ang="2700000" scaled="1"/>
                  </a:gra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200">
                  <a:solidFill>
                    <a:schemeClr val="bg1"/>
                  </a:solidFill>
                  <a:latin typeface="Times New Roman" panose="02020603050405020304" pitchFamily="18" charset="0"/>
                </a:rPr>
                <a:t>nên…</a:t>
              </a:r>
            </a:p>
          </p:txBody>
        </p:sp>
      </p:grpSp>
      <p:grpSp>
        <p:nvGrpSpPr>
          <p:cNvPr id="8224" name="Group 32"/>
          <p:cNvGrpSpPr>
            <a:grpSpLocks/>
          </p:cNvGrpSpPr>
          <p:nvPr/>
        </p:nvGrpSpPr>
        <p:grpSpPr bwMode="auto">
          <a:xfrm>
            <a:off x="1371600" y="1600200"/>
            <a:ext cx="1447800" cy="4876800"/>
            <a:chOff x="864" y="1008"/>
            <a:chExt cx="912" cy="3072"/>
          </a:xfrm>
        </p:grpSpPr>
        <p:pic>
          <p:nvPicPr>
            <p:cNvPr id="6167" name="Picture 18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12" y="1008"/>
              <a:ext cx="720" cy="10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168" name="Picture 20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60" y="2064"/>
              <a:ext cx="672" cy="10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169" name="Picture 21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4" y="3072"/>
              <a:ext cx="768" cy="10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170" name="Text Box 23"/>
            <p:cNvSpPr txBox="1">
              <a:spLocks noChangeArrowheads="1"/>
            </p:cNvSpPr>
            <p:nvPr/>
          </p:nvSpPr>
          <p:spPr bwMode="auto">
            <a:xfrm>
              <a:off x="1056" y="1440"/>
              <a:ext cx="720" cy="2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rgbClr val="EA0000"/>
                      </a:gs>
                      <a:gs pos="100000">
                        <a:srgbClr val="C90000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200">
                  <a:solidFill>
                    <a:schemeClr val="bg1"/>
                  </a:solidFill>
                  <a:latin typeface="Times New Roman" panose="02020603050405020304" pitchFamily="18" charset="0"/>
                </a:rPr>
                <a:t>Nếu…</a:t>
              </a:r>
            </a:p>
          </p:txBody>
        </p:sp>
        <p:sp>
          <p:nvSpPr>
            <p:cNvPr id="6171" name="Text Box 27"/>
            <p:cNvSpPr txBox="1">
              <a:spLocks noChangeArrowheads="1"/>
            </p:cNvSpPr>
            <p:nvPr/>
          </p:nvSpPr>
          <p:spPr bwMode="auto">
            <a:xfrm>
              <a:off x="1152" y="2467"/>
              <a:ext cx="528" cy="2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rgbClr val="B52617"/>
                      </a:gs>
                      <a:gs pos="100000">
                        <a:srgbClr val="73180F"/>
                      </a:gs>
                    </a:gsLst>
                    <a:lin ang="2700000" scaled="1"/>
                  </a:gra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200">
                  <a:solidFill>
                    <a:schemeClr val="bg1"/>
                  </a:solidFill>
                  <a:latin typeface="Times New Roman" panose="02020603050405020304" pitchFamily="18" charset="0"/>
                </a:rPr>
                <a:t>Vì…</a:t>
              </a:r>
            </a:p>
          </p:txBody>
        </p:sp>
        <p:sp>
          <p:nvSpPr>
            <p:cNvPr id="6172" name="Text Box 29"/>
            <p:cNvSpPr txBox="1">
              <a:spLocks noChangeArrowheads="1"/>
            </p:cNvSpPr>
            <p:nvPr/>
          </p:nvSpPr>
          <p:spPr bwMode="auto">
            <a:xfrm>
              <a:off x="1008" y="3408"/>
              <a:ext cx="720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rgbClr val="B52617"/>
                      </a:gs>
                      <a:gs pos="100000">
                        <a:srgbClr val="73180F"/>
                      </a:gs>
                    </a:gsLst>
                    <a:lin ang="2700000" scaled="1"/>
                  </a:gra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>
                  <a:solidFill>
                    <a:schemeClr val="bg1"/>
                  </a:solidFill>
                  <a:latin typeface="Times New Roman" panose="02020603050405020304" pitchFamily="18" charset="0"/>
                </a:rPr>
                <a:t>Không những…</a:t>
              </a:r>
            </a:p>
          </p:txBody>
        </p:sp>
      </p:grpSp>
      <p:grpSp>
        <p:nvGrpSpPr>
          <p:cNvPr id="8226" name="Group 34"/>
          <p:cNvGrpSpPr>
            <a:grpSpLocks/>
          </p:cNvGrpSpPr>
          <p:nvPr/>
        </p:nvGrpSpPr>
        <p:grpSpPr bwMode="auto">
          <a:xfrm>
            <a:off x="7543800" y="1600200"/>
            <a:ext cx="1066800" cy="1628775"/>
            <a:chOff x="4752" y="1008"/>
            <a:chExt cx="672" cy="1026"/>
          </a:xfrm>
        </p:grpSpPr>
        <p:pic>
          <p:nvPicPr>
            <p:cNvPr id="6165" name="Picture 19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52" y="1008"/>
              <a:ext cx="672" cy="10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166" name="Text Box 30"/>
            <p:cNvSpPr txBox="1">
              <a:spLocks noChangeArrowheads="1"/>
            </p:cNvSpPr>
            <p:nvPr/>
          </p:nvSpPr>
          <p:spPr bwMode="auto">
            <a:xfrm>
              <a:off x="4800" y="1392"/>
              <a:ext cx="528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rgbClr val="B52617"/>
                      </a:gs>
                      <a:gs pos="100000">
                        <a:srgbClr val="73180F"/>
                      </a:gs>
                    </a:gsLst>
                    <a:lin ang="2700000" scaled="1"/>
                  </a:gra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>
                  <a:solidFill>
                    <a:schemeClr val="bg1"/>
                  </a:solidFill>
                  <a:latin typeface="Times New Roman" panose="02020603050405020304" pitchFamily="18" charset="0"/>
                </a:rPr>
                <a:t>mà còn…</a:t>
              </a:r>
            </a:p>
          </p:txBody>
        </p:sp>
      </p:grpSp>
      <p:pic>
        <p:nvPicPr>
          <p:cNvPr id="8223" name="Picture 31" descr="kitty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5486400"/>
            <a:ext cx="1066800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231" name="Text Box 39"/>
          <p:cNvSpPr txBox="1">
            <a:spLocks noChangeArrowheads="1"/>
          </p:cNvSpPr>
          <p:nvPr/>
        </p:nvSpPr>
        <p:spPr bwMode="auto">
          <a:xfrm>
            <a:off x="5638800" y="2803525"/>
            <a:ext cx="3429000" cy="192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D597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altLang="en-US" sz="2000" b="0">
                <a:latin typeface="Times New Roman" panose="02020603050405020304" pitchFamily="18" charset="0"/>
              </a:rPr>
              <a:t>Dựa vào </a:t>
            </a:r>
            <a:r>
              <a:rPr lang="en-US" altLang="en-US" sz="2000" b="0">
                <a:solidFill>
                  <a:srgbClr val="FF0D0D"/>
                </a:solidFill>
                <a:latin typeface="Times New Roman" panose="02020603050405020304" pitchFamily="18" charset="0"/>
              </a:rPr>
              <a:t>cú pháp</a:t>
            </a:r>
            <a:r>
              <a:rPr lang="en-US" altLang="en-US" sz="2000" b="0">
                <a:latin typeface="Times New Roman" panose="02020603050405020304" pitchFamily="18" charset="0"/>
              </a:rPr>
              <a:t> ng</a:t>
            </a:r>
            <a:r>
              <a:rPr lang="vi-VN" altLang="en-US" sz="2000" b="0">
                <a:latin typeface="Times New Roman" panose="02020603050405020304" pitchFamily="18" charset="0"/>
              </a:rPr>
              <a:t>ư</a:t>
            </a:r>
            <a:r>
              <a:rPr lang="en-US" altLang="en-US" sz="2000" b="0">
                <a:latin typeface="Times New Roman" panose="02020603050405020304" pitchFamily="18" charset="0"/>
              </a:rPr>
              <a:t>ời lập trình và ch</a:t>
            </a:r>
            <a:r>
              <a:rPr lang="vi-VN" altLang="en-US" sz="2000" b="0">
                <a:latin typeface="Times New Roman" panose="02020603050405020304" pitchFamily="18" charset="0"/>
              </a:rPr>
              <a:t>ươ</a:t>
            </a:r>
            <a:r>
              <a:rPr lang="en-US" altLang="en-US" sz="2000" b="0">
                <a:latin typeface="Times New Roman" panose="02020603050405020304" pitchFamily="18" charset="0"/>
              </a:rPr>
              <a:t>ng trình dịch biết tổ hợp nào của các kí tự trong bảng chữ cái là hợp lệ, nhờ </a:t>
            </a:r>
            <a:r>
              <a:rPr lang="vi-VN" altLang="en-US" sz="2000" b="0">
                <a:latin typeface="Times New Roman" panose="02020603050405020304" pitchFamily="18" charset="0"/>
              </a:rPr>
              <a:t>đ</a:t>
            </a:r>
            <a:r>
              <a:rPr lang="en-US" altLang="en-US" sz="2000" b="0">
                <a:latin typeface="Times New Roman" panose="02020603050405020304" pitchFamily="18" charset="0"/>
              </a:rPr>
              <a:t>ó có thể mô tả chính xác thuật toán </a:t>
            </a:r>
            <a:r>
              <a:rPr lang="vi-VN" altLang="en-US" sz="2000" b="0">
                <a:latin typeface="Times New Roman" panose="02020603050405020304" pitchFamily="18" charset="0"/>
              </a:rPr>
              <a:t>đ</a:t>
            </a:r>
            <a:r>
              <a:rPr lang="en-US" altLang="en-US" sz="2000" b="0">
                <a:latin typeface="Times New Roman" panose="02020603050405020304" pitchFamily="18" charset="0"/>
              </a:rPr>
              <a:t>ể máy thực hiện.</a:t>
            </a:r>
          </a:p>
        </p:txBody>
      </p:sp>
      <p:sp>
        <p:nvSpPr>
          <p:cNvPr id="8240" name="Text Box 48"/>
          <p:cNvSpPr txBox="1">
            <a:spLocks noChangeArrowheads="1"/>
          </p:cNvSpPr>
          <p:nvPr/>
        </p:nvSpPr>
        <p:spPr bwMode="auto">
          <a:xfrm>
            <a:off x="1909763" y="123825"/>
            <a:ext cx="7162800" cy="606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lnSpc>
                <a:spcPct val="80000"/>
              </a:lnSpc>
              <a:spcBef>
                <a:spcPct val="50000"/>
              </a:spcBef>
              <a:buFontTx/>
              <a:buNone/>
            </a:pPr>
            <a:r>
              <a:rPr lang="en-US" altLang="en-US" sz="2100">
                <a:latin typeface="Times New Roman" panose="02020603050405020304" pitchFamily="18" charset="0"/>
              </a:rPr>
              <a:t>Là bộ quy tắc </a:t>
            </a:r>
            <a:r>
              <a:rPr lang="vi-VN" altLang="en-US" sz="2100">
                <a:latin typeface="Times New Roman" panose="02020603050405020304" pitchFamily="18" charset="0"/>
              </a:rPr>
              <a:t>đ</a:t>
            </a:r>
            <a:r>
              <a:rPr lang="en-US" altLang="en-US" sz="2100">
                <a:latin typeface="Times New Roman" panose="02020603050405020304" pitchFamily="18" charset="0"/>
              </a:rPr>
              <a:t>ể viết ch</a:t>
            </a:r>
            <a:r>
              <a:rPr lang="vi-VN" altLang="en-US" sz="2100">
                <a:latin typeface="Times New Roman" panose="02020603050405020304" pitchFamily="18" charset="0"/>
              </a:rPr>
              <a:t>ươ</a:t>
            </a:r>
            <a:r>
              <a:rPr lang="en-US" altLang="en-US" sz="2100">
                <a:latin typeface="Times New Roman" panose="02020603050405020304" pitchFamily="18" charset="0"/>
              </a:rPr>
              <a:t>ng trình, gồm những quy </a:t>
            </a:r>
            <a:r>
              <a:rPr lang="vi-VN" altLang="en-US" sz="2100">
                <a:latin typeface="Times New Roman" panose="02020603050405020304" pitchFamily="18" charset="0"/>
              </a:rPr>
              <a:t>đ</a:t>
            </a:r>
            <a:r>
              <a:rPr lang="en-US" altLang="en-US" sz="2100">
                <a:latin typeface="Times New Roman" panose="02020603050405020304" pitchFamily="18" charset="0"/>
              </a:rPr>
              <a:t>ịnh viết từ và tổ hợp từ của mỗi ngôn ngữ. </a:t>
            </a:r>
          </a:p>
        </p:txBody>
      </p:sp>
      <p:grpSp>
        <p:nvGrpSpPr>
          <p:cNvPr id="8241" name="Group 49"/>
          <p:cNvGrpSpPr>
            <a:grpSpLocks/>
          </p:cNvGrpSpPr>
          <p:nvPr/>
        </p:nvGrpSpPr>
        <p:grpSpPr bwMode="auto">
          <a:xfrm>
            <a:off x="0" y="2514600"/>
            <a:ext cx="5562600" cy="4114800"/>
            <a:chOff x="0" y="1536"/>
            <a:chExt cx="3504" cy="2592"/>
          </a:xfrm>
        </p:grpSpPr>
        <p:sp>
          <p:nvSpPr>
            <p:cNvPr id="6162" name="AutoShape 50"/>
            <p:cNvSpPr>
              <a:spLocks noChangeArrowheads="1"/>
            </p:cNvSpPr>
            <p:nvPr/>
          </p:nvSpPr>
          <p:spPr bwMode="auto">
            <a:xfrm>
              <a:off x="1152" y="1536"/>
              <a:ext cx="2352" cy="1200"/>
            </a:xfrm>
            <a:prstGeom prst="cloudCallout">
              <a:avLst>
                <a:gd name="adj1" fmla="val -47704"/>
                <a:gd name="adj2" fmla="val 73167"/>
              </a:avLst>
            </a:prstGeom>
            <a:gradFill rotWithShape="1">
              <a:gsLst>
                <a:gs pos="0">
                  <a:schemeClr val="bg1"/>
                </a:gs>
                <a:gs pos="100000">
                  <a:schemeClr val="accent1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vi-VN" altLang="en-US" sz="2400" b="0">
                <a:latin typeface="Times New Roman" panose="02020603050405020304" pitchFamily="18" charset="0"/>
              </a:endParaRPr>
            </a:p>
          </p:txBody>
        </p:sp>
        <p:sp>
          <p:nvSpPr>
            <p:cNvPr id="6163" name="Text Box 51"/>
            <p:cNvSpPr txBox="1">
              <a:spLocks noChangeArrowheads="1"/>
            </p:cNvSpPr>
            <p:nvPr/>
          </p:nvSpPr>
          <p:spPr bwMode="auto">
            <a:xfrm>
              <a:off x="1440" y="1872"/>
              <a:ext cx="1872" cy="55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just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600" b="0">
                  <a:latin typeface="Times New Roman" panose="02020603050405020304" pitchFamily="18" charset="0"/>
                </a:rPr>
                <a:t>Hãy cùng tham gia trò ch</a:t>
              </a:r>
              <a:r>
                <a:rPr lang="vi-VN" altLang="en-US" sz="2600" b="0">
                  <a:latin typeface="Times New Roman" panose="02020603050405020304" pitchFamily="18" charset="0"/>
                </a:rPr>
                <a:t>ơ</a:t>
              </a:r>
              <a:r>
                <a:rPr lang="en-US" altLang="en-US" sz="2600" b="0">
                  <a:latin typeface="Times New Roman" panose="02020603050405020304" pitchFamily="18" charset="0"/>
                </a:rPr>
                <a:t>i sau: </a:t>
              </a:r>
            </a:p>
          </p:txBody>
        </p:sp>
        <p:pic>
          <p:nvPicPr>
            <p:cNvPr id="6164" name="Picture 52" descr="kitty"/>
            <p:cNvPicPr>
              <a:picLocks noChangeAspect="1" noChangeArrowheads="1" noCrop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120"/>
              <a:ext cx="982" cy="10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2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2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6" dur="2000"/>
                                        <p:tgtEl>
                                          <p:spTgt spid="8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1" dur="500"/>
                                        <p:tgtEl>
                                          <p:spTgt spid="8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3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5" dur="2000"/>
                                        <p:tgtEl>
                                          <p:spTgt spid="8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8" dur="2000"/>
                                        <p:tgtEl>
                                          <p:spTgt spid="8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1" dur="2000"/>
                                        <p:tgtEl>
                                          <p:spTgt spid="8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4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6007 0.0044 C 0.10885 -0.01273 0.15781 -0.02963 0.1934 -0.08009 C 0.22899 -0.13055 0.25104 -0.21435 0.27326 -0.29791 " pathEditMode="relative" ptsTypes="aaA">
                                      <p:cBhvr>
                                        <p:cTn id="48" dur="2000" fill="hold"/>
                                        <p:tgtEl>
                                          <p:spTgt spid="82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0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7326 -0.29792 C 0.20625 -0.42616 0.13941 -0.5544 0.06493 -0.60463 C -0.00955 -0.65486 -0.09149 -0.62755 -0.17344 -0.6 " pathEditMode="relative" ptsTypes="aaA">
                                      <p:cBhvr>
                                        <p:cTn id="51" dur="2000" fill="hold"/>
                                        <p:tgtEl>
                                          <p:spTgt spid="82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2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2.22222E-6 C -0.10347 -0.1081 -0.20694 -0.21551 -0.29739 -0.25347 C -0.38767 -0.29097 -0.46493 -0.25949 -0.54166 -0.22778 " pathEditMode="relative" rAng="0" ptsTypes="aaA">
                                      <p:cBhvr>
                                        <p:cTn id="53" dur="2000" fill="hold"/>
                                        <p:tgtEl>
                                          <p:spTgt spid="82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7083" y="-1456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55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7344 -0.6 C -0.1033 -0.34166 -0.03316 -0.08333 -0.00504 0.02014 " pathEditMode="relative" ptsTypes="aA">
                                      <p:cBhvr>
                                        <p:cTn id="56" dur="3000" fill="hold"/>
                                        <p:tgtEl>
                                          <p:spTgt spid="82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4166 0.00209 L 0.275 -0.03125 " pathEditMode="relative" rAng="0" ptsTypes="AA">
                                      <p:cBhvr>
                                        <p:cTn id="60" dur="2000" fill="hold"/>
                                        <p:tgtEl>
                                          <p:spTgt spid="82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667" y="-16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62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75 -0.03125 C 0.22812 -0.20648 0.18159 -0.38148 0.11215 -0.43981 C 0.04271 -0.49791 -0.04966 -0.44004 -0.14167 -0.38171 " pathEditMode="relative" rAng="0" ptsTypes="aaA">
                                      <p:cBhvr>
                                        <p:cTn id="63" dur="2000" fill="hold"/>
                                        <p:tgtEl>
                                          <p:spTgt spid="82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833" y="-23333"/>
                                    </p:animMotion>
                                  </p:childTnLst>
                                </p:cTn>
                              </p:par>
                              <p:par>
                                <p:cTn id="64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7083 -0.00903 C -0.13194 -0.13958 -0.19288 -0.26968 -0.27205 -0.30625 C -0.35122 -0.34236 -0.44861 -0.28519 -0.54583 -0.22778 " pathEditMode="relative" rAng="0" ptsTypes="aaA">
                                      <p:cBhvr>
                                        <p:cTn id="65" dur="2000" fill="hold"/>
                                        <p:tgtEl>
                                          <p:spTgt spid="82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3750" y="-166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67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4167 -0.38171 L -0.01667 0.01829 " pathEditMode="relative" ptsTypes="AA">
                                      <p:cBhvr>
                                        <p:cTn id="68" dur="3000" fill="hold"/>
                                        <p:tgtEl>
                                          <p:spTgt spid="82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1.11111E-6 C 0.07327 -0.06991 0.1467 -0.13958 0.19479 -0.2368 C 0.24288 -0.33449 0.26545 -0.45972 0.28837 -0.58472 " pathEditMode="relative" rAng="0" ptsTypes="aaA">
                                      <p:cBhvr>
                                        <p:cTn id="72" dur="2000" fill="hold"/>
                                        <p:tgtEl>
                                          <p:spTgt spid="82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410" y="-2923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74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8836 -0.58472 C 0.16059 -0.58611 0.03298 -0.58727 -0.04271 -0.51389 C -0.11858 -0.44004 -0.14271 -0.2912 -0.16667 -0.14236 " pathEditMode="relative" rAng="0" ptsTypes="aaA">
                                      <p:cBhvr>
                                        <p:cTn id="75" dur="2000" fill="hold"/>
                                        <p:tgtEl>
                                          <p:spTgt spid="82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760" y="21991"/>
                                    </p:animMotion>
                                  </p:childTnLst>
                                </p:cTn>
                              </p:par>
                              <p:par>
                                <p:cTn id="76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2.59259E-6 C -0.11857 -0.0176 -0.23663 -0.03426 -0.32691 0.04537 C -0.41718 0.12546 -0.47968 0.30347 -0.54166 0.48217 " pathEditMode="relative" rAng="0" ptsTypes="aaA">
                                      <p:cBhvr>
                                        <p:cTn id="77" dur="2000" fill="hold"/>
                                        <p:tgtEl>
                                          <p:spTgt spid="82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7083" y="2238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79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6667 -0.14236 L -0.01667 0.0132 " pathEditMode="relative" rAng="0" ptsTypes="AA">
                                      <p:cBhvr>
                                        <p:cTn id="80" dur="2000" fill="hold"/>
                                        <p:tgtEl>
                                          <p:spTgt spid="82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500" y="77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82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84" dur="500"/>
                                        <p:tgtEl>
                                          <p:spTgt spid="8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3" grpId="0" animBg="1"/>
      <p:bldP spid="8231" grpId="0"/>
      <p:bldP spid="824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5" descr="tpage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1" name="Text Box 6"/>
          <p:cNvSpPr txBox="1">
            <a:spLocks noChangeArrowheads="1"/>
          </p:cNvSpPr>
          <p:nvPr/>
        </p:nvSpPr>
        <p:spPr bwMode="auto">
          <a:xfrm>
            <a:off x="838200" y="152400"/>
            <a:ext cx="160020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ct val="50000"/>
              </a:spcBef>
              <a:buFontTx/>
              <a:buNone/>
            </a:pPr>
            <a:r>
              <a:rPr lang="en-US" altLang="en-US" sz="2400" b="0">
                <a:solidFill>
                  <a:srgbClr val="E20000"/>
                </a:solidFill>
                <a:latin typeface="Times New Roman" panose="02020603050405020304" pitchFamily="18" charset="0"/>
              </a:rPr>
              <a:t>Ngữ nghĩa</a:t>
            </a:r>
          </a:p>
        </p:txBody>
      </p:sp>
      <p:sp>
        <p:nvSpPr>
          <p:cNvPr id="7172" name="AutoShape 7"/>
          <p:cNvSpPr>
            <a:spLocks noChangeArrowheads="1"/>
          </p:cNvSpPr>
          <p:nvPr/>
        </p:nvSpPr>
        <p:spPr bwMode="auto">
          <a:xfrm>
            <a:off x="76200" y="0"/>
            <a:ext cx="762000" cy="762000"/>
          </a:xfrm>
          <a:prstGeom prst="star8">
            <a:avLst>
              <a:gd name="adj" fmla="val 38250"/>
            </a:avLst>
          </a:prstGeom>
          <a:gradFill rotWithShape="1">
            <a:gsLst>
              <a:gs pos="0">
                <a:srgbClr val="FFFFFF"/>
              </a:gs>
              <a:gs pos="100000">
                <a:srgbClr val="FF00FF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25000"/>
              </a:spcBef>
              <a:buFontTx/>
              <a:buNone/>
            </a:pPr>
            <a:endParaRPr lang="en-US" altLang="en-US" sz="2100">
              <a:solidFill>
                <a:srgbClr val="FF0D0D"/>
              </a:solidFill>
              <a:latin typeface="Times New Roman" panose="02020603050405020304" pitchFamily="18" charset="0"/>
            </a:endParaRPr>
          </a:p>
        </p:txBody>
      </p:sp>
      <p:sp>
        <p:nvSpPr>
          <p:cNvPr id="7173" name="Text Box 8"/>
          <p:cNvSpPr txBox="1">
            <a:spLocks noChangeArrowheads="1"/>
          </p:cNvSpPr>
          <p:nvPr/>
        </p:nvSpPr>
        <p:spPr bwMode="auto">
          <a:xfrm>
            <a:off x="273050" y="112713"/>
            <a:ext cx="4572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800">
                <a:solidFill>
                  <a:srgbClr val="000000"/>
                </a:solidFill>
                <a:latin typeface="Times New Roman" panose="02020603050405020304" pitchFamily="18" charset="0"/>
              </a:rPr>
              <a:t>c</a:t>
            </a:r>
          </a:p>
        </p:txBody>
      </p:sp>
      <p:sp>
        <p:nvSpPr>
          <p:cNvPr id="9225" name="Text Box 9"/>
          <p:cNvSpPr txBox="1">
            <a:spLocks noChangeArrowheads="1"/>
          </p:cNvSpPr>
          <p:nvPr/>
        </p:nvSpPr>
        <p:spPr bwMode="auto">
          <a:xfrm>
            <a:off x="2362200" y="152400"/>
            <a:ext cx="6781800" cy="83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</a:rPr>
              <a:t>xác </a:t>
            </a:r>
            <a:r>
              <a:rPr lang="vi-VN" altLang="en-US" sz="2400">
                <a:latin typeface="Times New Roman" panose="02020603050405020304" pitchFamily="18" charset="0"/>
              </a:rPr>
              <a:t>đ</a:t>
            </a:r>
            <a:r>
              <a:rPr lang="en-US" altLang="en-US" sz="2400">
                <a:latin typeface="Times New Roman" panose="02020603050405020304" pitchFamily="18" charset="0"/>
              </a:rPr>
              <a:t>ịnh ý nghĩa thao tác cần thực hiện, ứng với tổ hợp kí tự dựa vào ngữ cảnh của nó.</a:t>
            </a:r>
          </a:p>
        </p:txBody>
      </p:sp>
      <p:sp>
        <p:nvSpPr>
          <p:cNvPr id="9226" name="Text Box 10"/>
          <p:cNvSpPr txBox="1">
            <a:spLocks noChangeArrowheads="1"/>
          </p:cNvSpPr>
          <p:nvPr/>
        </p:nvSpPr>
        <p:spPr bwMode="auto">
          <a:xfrm>
            <a:off x="76200" y="1295400"/>
            <a:ext cx="106680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0000FF"/>
                </a:solidFill>
                <a:latin typeface="Times New Roman" panose="02020603050405020304" pitchFamily="18" charset="0"/>
              </a:rPr>
              <a:t>Ví dụ:</a:t>
            </a:r>
          </a:p>
        </p:txBody>
      </p:sp>
      <p:sp>
        <p:nvSpPr>
          <p:cNvPr id="9227" name="Text Box 11"/>
          <p:cNvSpPr txBox="1">
            <a:spLocks noChangeArrowheads="1"/>
          </p:cNvSpPr>
          <p:nvPr/>
        </p:nvSpPr>
        <p:spPr bwMode="auto">
          <a:xfrm>
            <a:off x="381000" y="1828800"/>
            <a:ext cx="7924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i="1">
                <a:latin typeface="Times New Roman" panose="02020603050405020304" pitchFamily="18" charset="0"/>
              </a:rPr>
              <a:t>Xác </a:t>
            </a:r>
            <a:r>
              <a:rPr lang="vi-VN" altLang="en-US" sz="2400" i="1">
                <a:latin typeface="Times New Roman" panose="02020603050405020304" pitchFamily="18" charset="0"/>
              </a:rPr>
              <a:t>đ</a:t>
            </a:r>
            <a:r>
              <a:rPr lang="en-US" altLang="en-US" sz="2400" i="1">
                <a:latin typeface="Times New Roman" panose="02020603050405020304" pitchFamily="18" charset="0"/>
              </a:rPr>
              <a:t>ịnh ý nghĩa của kí tự  </a:t>
            </a:r>
            <a:r>
              <a:rPr lang="en-US" altLang="en-US" sz="2400" i="1">
                <a:solidFill>
                  <a:srgbClr val="FF0D0D"/>
                </a:solidFill>
                <a:latin typeface="Times New Roman" panose="02020603050405020304" pitchFamily="18" charset="0"/>
              </a:rPr>
              <a:t>“+”</a:t>
            </a:r>
            <a:r>
              <a:rPr lang="en-US" altLang="en-US" sz="2400" i="1">
                <a:latin typeface="Times New Roman" panose="02020603050405020304" pitchFamily="18" charset="0"/>
              </a:rPr>
              <a:t> trong các biểu thức sau:</a:t>
            </a:r>
          </a:p>
        </p:txBody>
      </p:sp>
      <p:sp>
        <p:nvSpPr>
          <p:cNvPr id="9228" name="Text Box 12"/>
          <p:cNvSpPr txBox="1">
            <a:spLocks noChangeArrowheads="1"/>
          </p:cNvSpPr>
          <p:nvPr/>
        </p:nvSpPr>
        <p:spPr bwMode="auto">
          <a:xfrm>
            <a:off x="457200" y="3429000"/>
            <a:ext cx="35052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200" b="0">
                <a:latin typeface="Times New Roman" panose="02020603050405020304" pitchFamily="18" charset="0"/>
              </a:rPr>
              <a:t>Với A, B là các </a:t>
            </a:r>
            <a:r>
              <a:rPr lang="vi-VN" altLang="en-US" sz="2200" b="0">
                <a:latin typeface="Times New Roman" panose="02020603050405020304" pitchFamily="18" charset="0"/>
              </a:rPr>
              <a:t>đ</a:t>
            </a:r>
            <a:r>
              <a:rPr lang="en-US" altLang="en-US" sz="2200" b="0">
                <a:latin typeface="Times New Roman" panose="02020603050405020304" pitchFamily="18" charset="0"/>
              </a:rPr>
              <a:t>ại l</a:t>
            </a:r>
            <a:r>
              <a:rPr lang="vi-VN" altLang="en-US" sz="2200" b="0">
                <a:latin typeface="Times New Roman" panose="02020603050405020304" pitchFamily="18" charset="0"/>
              </a:rPr>
              <a:t>ư</a:t>
            </a:r>
            <a:r>
              <a:rPr lang="en-US" altLang="en-US" sz="2200" b="0">
                <a:latin typeface="Times New Roman" panose="02020603050405020304" pitchFamily="18" charset="0"/>
              </a:rPr>
              <a:t>ợng nhận giá trị số nguyên.</a:t>
            </a:r>
          </a:p>
        </p:txBody>
      </p:sp>
      <p:sp>
        <p:nvSpPr>
          <p:cNvPr id="9229" name="Text Box 13"/>
          <p:cNvSpPr txBox="1">
            <a:spLocks noChangeArrowheads="1"/>
          </p:cNvSpPr>
          <p:nvPr/>
        </p:nvSpPr>
        <p:spPr bwMode="auto">
          <a:xfrm>
            <a:off x="4876800" y="3429000"/>
            <a:ext cx="35814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200" b="0">
                <a:latin typeface="Times New Roman" panose="02020603050405020304" pitchFamily="18" charset="0"/>
              </a:rPr>
              <a:t>Với M, N là các </a:t>
            </a:r>
            <a:r>
              <a:rPr lang="vi-VN" altLang="en-US" sz="2200" b="0">
                <a:latin typeface="Times New Roman" panose="02020603050405020304" pitchFamily="18" charset="0"/>
              </a:rPr>
              <a:t>đ</a:t>
            </a:r>
            <a:r>
              <a:rPr lang="en-US" altLang="en-US" sz="2200" b="0">
                <a:latin typeface="Times New Roman" panose="02020603050405020304" pitchFamily="18" charset="0"/>
              </a:rPr>
              <a:t>ại l</a:t>
            </a:r>
            <a:r>
              <a:rPr lang="vi-VN" altLang="en-US" sz="2200" b="0">
                <a:latin typeface="Times New Roman" panose="02020603050405020304" pitchFamily="18" charset="0"/>
              </a:rPr>
              <a:t>ư</a:t>
            </a:r>
            <a:r>
              <a:rPr lang="en-US" altLang="en-US" sz="2200" b="0">
                <a:latin typeface="Times New Roman" panose="02020603050405020304" pitchFamily="18" charset="0"/>
              </a:rPr>
              <a:t>ợng nhận giá trị số thực.</a:t>
            </a:r>
          </a:p>
        </p:txBody>
      </p:sp>
      <p:grpSp>
        <p:nvGrpSpPr>
          <p:cNvPr id="9239" name="Group 23"/>
          <p:cNvGrpSpPr>
            <a:grpSpLocks/>
          </p:cNvGrpSpPr>
          <p:nvPr/>
        </p:nvGrpSpPr>
        <p:grpSpPr bwMode="auto">
          <a:xfrm>
            <a:off x="838200" y="2743200"/>
            <a:ext cx="6781800" cy="430213"/>
            <a:chOff x="528" y="1728"/>
            <a:chExt cx="4272" cy="271"/>
          </a:xfrm>
        </p:grpSpPr>
        <p:sp>
          <p:nvSpPr>
            <p:cNvPr id="7189" name="Text Box 14"/>
            <p:cNvSpPr txBox="1">
              <a:spLocks noChangeArrowheads="1"/>
            </p:cNvSpPr>
            <p:nvPr/>
          </p:nvSpPr>
          <p:spPr bwMode="auto">
            <a:xfrm>
              <a:off x="528" y="1728"/>
              <a:ext cx="1392" cy="271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200">
                  <a:solidFill>
                    <a:srgbClr val="0000FF"/>
                  </a:solidFill>
                  <a:latin typeface="Times New Roman" panose="02020603050405020304" pitchFamily="18" charset="0"/>
                </a:rPr>
                <a:t>A + B</a:t>
              </a:r>
            </a:p>
          </p:txBody>
        </p:sp>
        <p:sp>
          <p:nvSpPr>
            <p:cNvPr id="7190" name="Text Box 15"/>
            <p:cNvSpPr txBox="1">
              <a:spLocks noChangeArrowheads="1"/>
            </p:cNvSpPr>
            <p:nvPr/>
          </p:nvSpPr>
          <p:spPr bwMode="auto">
            <a:xfrm>
              <a:off x="3504" y="1728"/>
              <a:ext cx="1296" cy="271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200">
                  <a:solidFill>
                    <a:srgbClr val="0000FF"/>
                  </a:solidFill>
                  <a:latin typeface="Times New Roman" panose="02020603050405020304" pitchFamily="18" charset="0"/>
                </a:rPr>
                <a:t>M + N</a:t>
              </a:r>
            </a:p>
          </p:txBody>
        </p:sp>
      </p:grpSp>
      <p:sp>
        <p:nvSpPr>
          <p:cNvPr id="9232" name="Text Box 16"/>
          <p:cNvSpPr txBox="1">
            <a:spLocks noChangeArrowheads="1"/>
          </p:cNvSpPr>
          <p:nvPr/>
        </p:nvSpPr>
        <p:spPr bwMode="auto">
          <a:xfrm>
            <a:off x="457200" y="4267200"/>
            <a:ext cx="31242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31825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200" b="0">
                <a:latin typeface="Times New Roman" panose="02020603050405020304" pitchFamily="18" charset="0"/>
                <a:sym typeface="Wingdings" panose="05000000000000000000" pitchFamily="2" charset="2"/>
              </a:rPr>
              <a:t>Kí tự “+” </a:t>
            </a:r>
            <a:r>
              <a:rPr lang="en-US" altLang="en-US" sz="2200" b="0"/>
              <a:t> </a:t>
            </a:r>
            <a:r>
              <a:rPr lang="en-US" altLang="en-US" sz="2200" b="0">
                <a:latin typeface="Times New Roman" panose="02020603050405020304" pitchFamily="18" charset="0"/>
              </a:rPr>
              <a:t>là </a:t>
            </a:r>
            <a:r>
              <a:rPr lang="en-US" altLang="en-US" sz="2200">
                <a:solidFill>
                  <a:srgbClr val="BC0000"/>
                </a:solidFill>
                <a:latin typeface="Times New Roman" panose="02020603050405020304" pitchFamily="18" charset="0"/>
              </a:rPr>
              <a:t>phép cộng hai số nguyên.</a:t>
            </a:r>
          </a:p>
        </p:txBody>
      </p:sp>
      <p:sp>
        <p:nvSpPr>
          <p:cNvPr id="9233" name="Text Box 17"/>
          <p:cNvSpPr txBox="1">
            <a:spLocks noChangeArrowheads="1"/>
          </p:cNvSpPr>
          <p:nvPr/>
        </p:nvSpPr>
        <p:spPr bwMode="auto">
          <a:xfrm>
            <a:off x="4953000" y="4267200"/>
            <a:ext cx="32004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200" b="0">
                <a:latin typeface="Times New Roman" panose="02020603050405020304" pitchFamily="18" charset="0"/>
                <a:sym typeface="Wingdings" panose="05000000000000000000" pitchFamily="2" charset="2"/>
              </a:rPr>
              <a:t>Kí tự “+” </a:t>
            </a:r>
            <a:r>
              <a:rPr lang="en-US" altLang="en-US" sz="2200" b="0"/>
              <a:t> </a:t>
            </a:r>
            <a:r>
              <a:rPr lang="en-US" altLang="en-US" sz="2200" b="0">
                <a:latin typeface="Times New Roman" panose="02020603050405020304" pitchFamily="18" charset="0"/>
              </a:rPr>
              <a:t>là </a:t>
            </a:r>
            <a:r>
              <a:rPr lang="en-US" altLang="en-US" sz="2200">
                <a:solidFill>
                  <a:srgbClr val="BC0000"/>
                </a:solidFill>
                <a:latin typeface="Times New Roman" panose="02020603050405020304" pitchFamily="18" charset="0"/>
              </a:rPr>
              <a:t>phép cộng hai số thực.</a:t>
            </a:r>
          </a:p>
        </p:txBody>
      </p:sp>
      <p:sp>
        <p:nvSpPr>
          <p:cNvPr id="9234" name="Line 18"/>
          <p:cNvSpPr>
            <a:spLocks noChangeShapeType="1"/>
          </p:cNvSpPr>
          <p:nvPr/>
        </p:nvSpPr>
        <p:spPr bwMode="auto">
          <a:xfrm>
            <a:off x="4267200" y="2819400"/>
            <a:ext cx="0" cy="2286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9235" name="Group 19"/>
          <p:cNvGrpSpPr>
            <a:grpSpLocks/>
          </p:cNvGrpSpPr>
          <p:nvPr/>
        </p:nvGrpSpPr>
        <p:grpSpPr bwMode="auto">
          <a:xfrm>
            <a:off x="0" y="5410200"/>
            <a:ext cx="9144000" cy="1447800"/>
            <a:chOff x="0" y="3456"/>
            <a:chExt cx="5760" cy="864"/>
          </a:xfrm>
        </p:grpSpPr>
        <p:pic>
          <p:nvPicPr>
            <p:cNvPr id="7187" name="Picture 20" descr="tpage4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8" y="3600"/>
              <a:ext cx="4992" cy="7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188" name="Picture 21" descr="Garfield-01-june"/>
            <p:cNvPicPr>
              <a:picLocks noChangeAspect="1" noChangeArrowheads="1" noCrop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456"/>
              <a:ext cx="706" cy="7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9238" name="Text Box 22"/>
          <p:cNvSpPr txBox="1">
            <a:spLocks noChangeArrowheads="1"/>
          </p:cNvSpPr>
          <p:nvPr/>
        </p:nvSpPr>
        <p:spPr bwMode="auto">
          <a:xfrm>
            <a:off x="1295400" y="5883275"/>
            <a:ext cx="7848600" cy="83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0000FF"/>
                </a:solidFill>
                <a:latin typeface="Times New Roman" panose="02020603050405020304" pitchFamily="18" charset="0"/>
              </a:rPr>
              <a:t>Ngữ nghĩa xác </a:t>
            </a:r>
            <a:r>
              <a:rPr lang="vi-VN" altLang="en-US" sz="2400">
                <a:solidFill>
                  <a:srgbClr val="0000FF"/>
                </a:solidFill>
                <a:latin typeface="Times New Roman" panose="02020603050405020304" pitchFamily="18" charset="0"/>
              </a:rPr>
              <a:t>đ</a:t>
            </a:r>
            <a:r>
              <a:rPr lang="en-US" altLang="en-US" sz="2400">
                <a:solidFill>
                  <a:srgbClr val="0000FF"/>
                </a:solidFill>
                <a:latin typeface="Times New Roman" panose="02020603050405020304" pitchFamily="18" charset="0"/>
              </a:rPr>
              <a:t>ịnh tính chất và thuộc tính của các tổ hợp kí tự tạo thành các dòng lệnh trong ch</a:t>
            </a:r>
            <a:r>
              <a:rPr lang="vi-VN" altLang="en-US" sz="2400">
                <a:solidFill>
                  <a:srgbClr val="0000FF"/>
                </a:solidFill>
                <a:latin typeface="Times New Roman" panose="02020603050405020304" pitchFamily="18" charset="0"/>
              </a:rPr>
              <a:t>ươ</a:t>
            </a:r>
            <a:r>
              <a:rPr lang="en-US" altLang="en-US" sz="2400">
                <a:solidFill>
                  <a:srgbClr val="0000FF"/>
                </a:solidFill>
                <a:latin typeface="Times New Roman" panose="02020603050405020304" pitchFamily="18" charset="0"/>
              </a:rPr>
              <a:t>ng trình.</a:t>
            </a:r>
          </a:p>
        </p:txBody>
      </p:sp>
      <p:sp>
        <p:nvSpPr>
          <p:cNvPr id="9242" name="AutoShape 26"/>
          <p:cNvSpPr>
            <a:spLocks noChangeArrowheads="1"/>
          </p:cNvSpPr>
          <p:nvPr/>
        </p:nvSpPr>
        <p:spPr bwMode="auto">
          <a:xfrm>
            <a:off x="76200" y="3962400"/>
            <a:ext cx="304800" cy="685800"/>
          </a:xfrm>
          <a:prstGeom prst="curvedRightArrow">
            <a:avLst>
              <a:gd name="adj1" fmla="val 45000"/>
              <a:gd name="adj2" fmla="val 90000"/>
              <a:gd name="adj3" fmla="val 33333"/>
            </a:avLst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25000"/>
              </a:spcBef>
              <a:buFontTx/>
              <a:buNone/>
            </a:pPr>
            <a:endParaRPr lang="en-US" altLang="en-US" sz="2100">
              <a:solidFill>
                <a:srgbClr val="FF0D0D"/>
              </a:solidFill>
              <a:latin typeface="Times New Roman" panose="02020603050405020304" pitchFamily="18" charset="0"/>
            </a:endParaRPr>
          </a:p>
        </p:txBody>
      </p:sp>
      <p:sp>
        <p:nvSpPr>
          <p:cNvPr id="9244" name="AutoShape 28"/>
          <p:cNvSpPr>
            <a:spLocks noChangeArrowheads="1"/>
          </p:cNvSpPr>
          <p:nvPr/>
        </p:nvSpPr>
        <p:spPr bwMode="auto">
          <a:xfrm>
            <a:off x="4495800" y="3962400"/>
            <a:ext cx="304800" cy="685800"/>
          </a:xfrm>
          <a:prstGeom prst="curvedRightArrow">
            <a:avLst>
              <a:gd name="adj1" fmla="val 45000"/>
              <a:gd name="adj2" fmla="val 90000"/>
              <a:gd name="adj3" fmla="val 33333"/>
            </a:avLst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25000"/>
              </a:spcBef>
              <a:buFontTx/>
              <a:buNone/>
            </a:pPr>
            <a:endParaRPr lang="en-US" altLang="en-US" sz="2100">
              <a:solidFill>
                <a:srgbClr val="FF0D0D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2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2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9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7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9" dur="1000"/>
                                        <p:tgtEl>
                                          <p:spTgt spid="9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2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2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9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4" dur="1000"/>
                                        <p:tgtEl>
                                          <p:spTgt spid="9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6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8" dur="500"/>
                                        <p:tgtEl>
                                          <p:spTgt spid="9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3" dur="1000"/>
                                        <p:tgtEl>
                                          <p:spTgt spid="9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5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47" dur="500"/>
                                        <p:tgtEl>
                                          <p:spTgt spid="9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49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1" dur="1000"/>
                                        <p:tgtEl>
                                          <p:spTgt spid="9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53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55" dur="500"/>
                                        <p:tgtEl>
                                          <p:spTgt spid="9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92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92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5" grpId="0"/>
      <p:bldP spid="9226" grpId="0"/>
      <p:bldP spid="9227" grpId="0"/>
      <p:bldP spid="9228" grpId="0"/>
      <p:bldP spid="9229" grpId="0"/>
      <p:bldP spid="9232" grpId="0"/>
      <p:bldP spid="9233" grpId="0"/>
      <p:bldP spid="9238" grpId="0"/>
      <p:bldP spid="9242" grpId="0" animBg="1"/>
      <p:bldP spid="924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5" descr="tpage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5" name="Text Box 6"/>
          <p:cNvSpPr txBox="1">
            <a:spLocks noChangeArrowheads="1"/>
          </p:cNvSpPr>
          <p:nvPr/>
        </p:nvSpPr>
        <p:spPr bwMode="auto">
          <a:xfrm>
            <a:off x="228600" y="76200"/>
            <a:ext cx="2895600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ct val="50000"/>
              </a:spcBef>
              <a:buFontTx/>
              <a:buNone/>
            </a:pPr>
            <a:r>
              <a:rPr lang="en-US" altLang="en-US" sz="2600" b="0">
                <a:solidFill>
                  <a:srgbClr val="FF0D0D"/>
                </a:solidFill>
                <a:latin typeface="Times New Roman" panose="02020603050405020304" pitchFamily="18" charset="0"/>
              </a:rPr>
              <a:t>2. Một số khái niệm</a:t>
            </a:r>
          </a:p>
        </p:txBody>
      </p:sp>
      <p:sp>
        <p:nvSpPr>
          <p:cNvPr id="10247" name="Text Box 7"/>
          <p:cNvSpPr txBox="1">
            <a:spLocks noChangeArrowheads="1"/>
          </p:cNvSpPr>
          <p:nvPr/>
        </p:nvSpPr>
        <p:spPr bwMode="auto">
          <a:xfrm>
            <a:off x="838200" y="868363"/>
            <a:ext cx="990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ct val="50000"/>
              </a:spcBef>
              <a:buFontTx/>
              <a:buNone/>
            </a:pPr>
            <a:r>
              <a:rPr lang="en-US" altLang="en-US" sz="2400" b="0">
                <a:solidFill>
                  <a:srgbClr val="FF0D0D"/>
                </a:solidFill>
                <a:latin typeface="Times New Roman" panose="02020603050405020304" pitchFamily="18" charset="0"/>
              </a:rPr>
              <a:t>Tên</a:t>
            </a:r>
          </a:p>
        </p:txBody>
      </p:sp>
      <p:grpSp>
        <p:nvGrpSpPr>
          <p:cNvPr id="10326" name="Group 86"/>
          <p:cNvGrpSpPr>
            <a:grpSpLocks/>
          </p:cNvGrpSpPr>
          <p:nvPr/>
        </p:nvGrpSpPr>
        <p:grpSpPr bwMode="auto">
          <a:xfrm>
            <a:off x="0" y="762000"/>
            <a:ext cx="762000" cy="609600"/>
            <a:chOff x="0" y="480"/>
            <a:chExt cx="480" cy="384"/>
          </a:xfrm>
        </p:grpSpPr>
        <p:sp>
          <p:nvSpPr>
            <p:cNvPr id="8215" name="AutoShape 8"/>
            <p:cNvSpPr>
              <a:spLocks noChangeArrowheads="1"/>
            </p:cNvSpPr>
            <p:nvPr/>
          </p:nvSpPr>
          <p:spPr bwMode="auto">
            <a:xfrm>
              <a:off x="0" y="480"/>
              <a:ext cx="480" cy="384"/>
            </a:xfrm>
            <a:prstGeom prst="star8">
              <a:avLst>
                <a:gd name="adj" fmla="val 38250"/>
              </a:avLst>
            </a:prstGeom>
            <a:gradFill rotWithShape="1">
              <a:gsLst>
                <a:gs pos="0">
                  <a:srgbClr val="FFFFFF"/>
                </a:gs>
                <a:gs pos="100000">
                  <a:srgbClr val="FF00FF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just" eaLnBrk="1" hangingPunct="1">
                <a:spcBef>
                  <a:spcPct val="25000"/>
                </a:spcBef>
                <a:buFontTx/>
                <a:buNone/>
              </a:pPr>
              <a:endParaRPr lang="en-US" altLang="en-US" sz="2100">
                <a:solidFill>
                  <a:srgbClr val="FF0D0D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8216" name="Text Box 9"/>
            <p:cNvSpPr txBox="1">
              <a:spLocks noChangeArrowheads="1"/>
            </p:cNvSpPr>
            <p:nvPr/>
          </p:nvSpPr>
          <p:spPr bwMode="auto">
            <a:xfrm>
              <a:off x="132" y="504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2400">
                  <a:solidFill>
                    <a:srgbClr val="000000"/>
                  </a:solidFill>
                  <a:latin typeface="Times New Roman" panose="02020603050405020304" pitchFamily="18" charset="0"/>
                </a:rPr>
                <a:t>a</a:t>
              </a:r>
            </a:p>
          </p:txBody>
        </p:sp>
      </p:grpSp>
      <p:sp>
        <p:nvSpPr>
          <p:cNvPr id="10250" name="Text Box 10"/>
          <p:cNvSpPr txBox="1">
            <a:spLocks noChangeArrowheads="1"/>
          </p:cNvSpPr>
          <p:nvPr/>
        </p:nvSpPr>
        <p:spPr bwMode="auto">
          <a:xfrm>
            <a:off x="838200" y="1295400"/>
            <a:ext cx="81581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Symbol" panose="05050102010706020507" pitchFamily="18" charset="2"/>
              <a:buChar char="·"/>
            </a:pPr>
            <a:r>
              <a:rPr lang="en-US" altLang="en-US" sz="2400">
                <a:latin typeface="Times New Roman" panose="02020603050405020304" pitchFamily="18" charset="0"/>
              </a:rPr>
              <a:t> Dùng </a:t>
            </a:r>
            <a:r>
              <a:rPr lang="vi-VN" altLang="en-US" sz="2400">
                <a:latin typeface="Times New Roman" panose="02020603050405020304" pitchFamily="18" charset="0"/>
              </a:rPr>
              <a:t>đ</a:t>
            </a:r>
            <a:r>
              <a:rPr lang="en-US" altLang="en-US" sz="2400">
                <a:latin typeface="Times New Roman" panose="02020603050405020304" pitchFamily="18" charset="0"/>
              </a:rPr>
              <a:t>ể xác </a:t>
            </a:r>
            <a:r>
              <a:rPr lang="vi-VN" altLang="en-US" sz="2400">
                <a:latin typeface="Times New Roman" panose="02020603050405020304" pitchFamily="18" charset="0"/>
              </a:rPr>
              <a:t>đ</a:t>
            </a:r>
            <a:r>
              <a:rPr lang="en-US" altLang="en-US" sz="2400">
                <a:latin typeface="Times New Roman" panose="02020603050405020304" pitchFamily="18" charset="0"/>
              </a:rPr>
              <a:t>ịnh các </a:t>
            </a:r>
            <a:r>
              <a:rPr lang="vi-VN" altLang="en-US" sz="2400">
                <a:latin typeface="Times New Roman" panose="02020603050405020304" pitchFamily="18" charset="0"/>
              </a:rPr>
              <a:t>đ</a:t>
            </a:r>
            <a:r>
              <a:rPr lang="en-US" altLang="en-US" sz="2400">
                <a:latin typeface="Times New Roman" panose="02020603050405020304" pitchFamily="18" charset="0"/>
              </a:rPr>
              <a:t>ối t</a:t>
            </a:r>
            <a:r>
              <a:rPr lang="vi-VN" altLang="en-US" sz="2400">
                <a:latin typeface="Times New Roman" panose="02020603050405020304" pitchFamily="18" charset="0"/>
              </a:rPr>
              <a:t>ư</a:t>
            </a:r>
            <a:r>
              <a:rPr lang="en-US" altLang="en-US" sz="2400">
                <a:latin typeface="Times New Roman" panose="02020603050405020304" pitchFamily="18" charset="0"/>
              </a:rPr>
              <a:t>ợng trong ch</a:t>
            </a:r>
            <a:r>
              <a:rPr lang="vi-VN" altLang="en-US" sz="2400">
                <a:latin typeface="Times New Roman" panose="02020603050405020304" pitchFamily="18" charset="0"/>
              </a:rPr>
              <a:t>ươ</a:t>
            </a:r>
            <a:r>
              <a:rPr lang="en-US" altLang="en-US" sz="2400">
                <a:latin typeface="Times New Roman" panose="02020603050405020304" pitchFamily="18" charset="0"/>
              </a:rPr>
              <a:t>ng trình.</a:t>
            </a:r>
          </a:p>
        </p:txBody>
      </p:sp>
      <p:sp>
        <p:nvSpPr>
          <p:cNvPr id="10251" name="Text Box 11"/>
          <p:cNvSpPr txBox="1">
            <a:spLocks noChangeArrowheads="1"/>
          </p:cNvSpPr>
          <p:nvPr/>
        </p:nvSpPr>
        <p:spPr bwMode="auto">
          <a:xfrm>
            <a:off x="838200" y="1676400"/>
            <a:ext cx="7924800" cy="83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28600" indent="-228600"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 typeface="Symbol" panose="05050102010706020507" pitchFamily="18" charset="2"/>
              <a:buChar char="·"/>
            </a:pPr>
            <a:r>
              <a:rPr lang="en-US" altLang="en-US" sz="2400">
                <a:latin typeface="Times New Roman" panose="02020603050405020304" pitchFamily="18" charset="0"/>
              </a:rPr>
              <a:t>Tên </a:t>
            </a:r>
            <a:r>
              <a:rPr lang="vi-VN" altLang="en-US" sz="2400">
                <a:latin typeface="Times New Roman" panose="02020603050405020304" pitchFamily="18" charset="0"/>
              </a:rPr>
              <a:t>đ</a:t>
            </a:r>
            <a:r>
              <a:rPr lang="en-US" altLang="en-US" sz="2400">
                <a:latin typeface="Times New Roman" panose="02020603050405020304" pitchFamily="18" charset="0"/>
              </a:rPr>
              <a:t>ặt theo quy tắc </a:t>
            </a:r>
            <a:r>
              <a:rPr lang="vi-VN" altLang="en-US" sz="2400">
                <a:latin typeface="Times New Roman" panose="02020603050405020304" pitchFamily="18" charset="0"/>
              </a:rPr>
              <a:t>đư</a:t>
            </a:r>
            <a:r>
              <a:rPr lang="en-US" altLang="en-US" sz="2400">
                <a:latin typeface="Times New Roman" panose="02020603050405020304" pitchFamily="18" charset="0"/>
              </a:rPr>
              <a:t>ợc xác </a:t>
            </a:r>
            <a:r>
              <a:rPr lang="vi-VN" altLang="en-US" sz="2400">
                <a:latin typeface="Times New Roman" panose="02020603050405020304" pitchFamily="18" charset="0"/>
              </a:rPr>
              <a:t>đ</a:t>
            </a:r>
            <a:r>
              <a:rPr lang="en-US" altLang="en-US" sz="2400">
                <a:latin typeface="Times New Roman" panose="02020603050405020304" pitchFamily="18" charset="0"/>
              </a:rPr>
              <a:t>ịnh của ngôn ngữ lập trình và từng ch</a:t>
            </a:r>
            <a:r>
              <a:rPr lang="vi-VN" altLang="en-US" sz="2400">
                <a:latin typeface="Times New Roman" panose="02020603050405020304" pitchFamily="18" charset="0"/>
              </a:rPr>
              <a:t>ươ</a:t>
            </a:r>
            <a:r>
              <a:rPr lang="en-US" altLang="en-US" sz="2400">
                <a:latin typeface="Times New Roman" panose="02020603050405020304" pitchFamily="18" charset="0"/>
              </a:rPr>
              <a:t>ng trình dịch cụ thể.</a:t>
            </a:r>
          </a:p>
        </p:txBody>
      </p:sp>
      <p:graphicFrame>
        <p:nvGraphicFramePr>
          <p:cNvPr id="10323" name="Group 83"/>
          <p:cNvGraphicFramePr>
            <a:graphicFrameLocks noGrp="1"/>
          </p:cNvGraphicFramePr>
          <p:nvPr/>
        </p:nvGraphicFramePr>
        <p:xfrm>
          <a:off x="1219200" y="2776538"/>
          <a:ext cx="7696200" cy="2763837"/>
        </p:xfrm>
        <a:graphic>
          <a:graphicData uri="http://schemas.openxmlformats.org/drawingml/2006/table">
            <a:tbl>
              <a:tblPr/>
              <a:tblGrid>
                <a:gridCol w="464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33161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Arial" pitchFamily="34" charset="0"/>
                        </a:rPr>
                        <a:t>Turbo Pascal</a:t>
                      </a:r>
                    </a:p>
                  </a:txBody>
                  <a:tcPr marT="45699" marB="4569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FFFFCC"/>
                        </a:gs>
                        <a:gs pos="50000">
                          <a:schemeClr val="bg1"/>
                        </a:gs>
                        <a:gs pos="100000">
                          <a:srgbClr val="FFFFCC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</a:rPr>
                        <a:t>C++</a:t>
                      </a:r>
                    </a:p>
                  </a:txBody>
                  <a:tcPr marT="45699" marB="4569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FFFFCC"/>
                        </a:gs>
                        <a:gs pos="50000">
                          <a:schemeClr val="bg1"/>
                        </a:gs>
                        <a:gs pos="100000">
                          <a:srgbClr val="FFFFCC"/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30676">
                <a:tc>
                  <a:txBody>
                    <a:bodyPr/>
                    <a:lstStyle>
                      <a:lvl1pPr marL="171450" indent="-171450"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171450" marR="0" lvl="0" indent="-17145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.VnBook-Antiqua" pitchFamily="34" charset="0"/>
                        <a:buChar char="-"/>
                        <a:tabLst/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Book-Antiqua" pitchFamily="34" charset="0"/>
                        </a:rPr>
                        <a:t>Tªn lµ mét d·y liªn tiÕp c¸c kÝ tù gåm: </a:t>
                      </a:r>
                      <a:r>
                        <a:rPr kumimoji="0" lang="en-US" altLang="en-US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Book-Antiqua" pitchFamily="34" charset="0"/>
                        </a:rPr>
                        <a:t>ch÷ c¸i, ch÷ sè, dÊu g¹ch d­íi</a:t>
                      </a: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Book-Antiqua" pitchFamily="34" charset="0"/>
                        </a:rPr>
                        <a:t>.</a:t>
                      </a:r>
                    </a:p>
                    <a:p>
                      <a:pPr marL="171450" marR="0" lvl="0" indent="-17145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.VnBook-Antiqua" pitchFamily="34" charset="0"/>
                        <a:buChar char="-"/>
                        <a:tabLst/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Book-Antiqua" pitchFamily="34" charset="0"/>
                        </a:rPr>
                        <a:t>§é dµi tªn </a:t>
                      </a: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≤ 127 </a:t>
                      </a: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Book-Antiqua" pitchFamily="34" charset="0"/>
                          <a:cs typeface="Times New Roman" pitchFamily="18" charset="0"/>
                        </a:rPr>
                        <a:t>kÝ tù.</a:t>
                      </a:r>
                    </a:p>
                    <a:p>
                      <a:pPr marL="171450" marR="0" lvl="0" indent="-17145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.VnBook-Antiqua" pitchFamily="34" charset="0"/>
                        <a:buChar char="-"/>
                        <a:tabLst/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Book-Antiqua" pitchFamily="34" charset="0"/>
                          <a:cs typeface="Times New Roman" pitchFamily="18" charset="0"/>
                        </a:rPr>
                        <a:t>B¾t ®Çu tªn b»ng </a:t>
                      </a: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Book-Antiqua" pitchFamily="34" charset="0"/>
                        </a:rPr>
                        <a:t>ch÷ </a:t>
                      </a: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Book-Antiqua" pitchFamily="34" charset="0"/>
                          <a:cs typeface="Times New Roman" pitchFamily="18" charset="0"/>
                        </a:rPr>
                        <a:t>c¸i hoÆc dÊu g¹ch d­íi.</a:t>
                      </a:r>
                    </a:p>
                    <a:p>
                      <a:pPr marL="171450" marR="0" lvl="0" indent="-17145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.VnBook-Antiqua" pitchFamily="34" charset="0"/>
                        <a:buChar char="-"/>
                        <a:tabLst/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Book-Antiqua" pitchFamily="34" charset="0"/>
                          <a:cs typeface="Times New Roman" pitchFamily="18" charset="0"/>
                        </a:rPr>
                        <a:t>Kh«ng ph©n biÖt </a:t>
                      </a: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Book-Antiqua" pitchFamily="34" charset="0"/>
                        </a:rPr>
                        <a:t>ch÷ </a:t>
                      </a: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Book-Antiqua" pitchFamily="34" charset="0"/>
                          <a:cs typeface="Times New Roman" pitchFamily="18" charset="0"/>
                        </a:rPr>
                        <a:t>hoa vµ th­êng.</a:t>
                      </a:r>
                    </a:p>
                  </a:txBody>
                  <a:tcPr marT="45699" marB="4569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.VnBook-Antiqua" pitchFamily="34" charset="0"/>
                        <a:buNone/>
                        <a:tabLst/>
                      </a:pPr>
                      <a:r>
                        <a:rPr kumimoji="0" lang="en-US" alt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Book-Antiqua" pitchFamily="34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.VnBook-Antiqua" pitchFamily="34" charset="0"/>
                        <a:buNone/>
                        <a:tabLst/>
                      </a:pPr>
                      <a:endParaRPr kumimoji="0" lang="en-US" altLang="en-US" sz="2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Book-Antiqu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.VnBook-Antiqua" pitchFamily="34" charset="0"/>
                        <a:buChar char="-"/>
                        <a:tabLst/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Book-Antiqua" pitchFamily="34" charset="0"/>
                        </a:rPr>
                        <a:t> §é dµi tªn tuú ý.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.VnBook-Antiqua" pitchFamily="34" charset="0"/>
                        <a:buNone/>
                        <a:tabLst/>
                      </a:pPr>
                      <a:endParaRPr kumimoji="0" lang="en-US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Book-Antiqu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.VnBook-Antiqua" pitchFamily="34" charset="0"/>
                        <a:buChar char="-"/>
                        <a:tabLst/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Book-Antiqua" pitchFamily="34" charset="0"/>
                        </a:rPr>
                        <a:t> Cã ph©n biÖt ch÷ hoa vµ th­êng.</a:t>
                      </a:r>
                    </a:p>
                  </a:txBody>
                  <a:tcPr marT="45699" marB="4569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0303" name="Text Box 63"/>
          <p:cNvSpPr txBox="1">
            <a:spLocks noChangeArrowheads="1"/>
          </p:cNvSpPr>
          <p:nvPr/>
        </p:nvSpPr>
        <p:spPr bwMode="auto">
          <a:xfrm>
            <a:off x="304800" y="5638800"/>
            <a:ext cx="2514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i="1">
                <a:solidFill>
                  <a:srgbClr val="0000FF"/>
                </a:solidFill>
                <a:latin typeface="Times New Roman" panose="02020603050405020304" pitchFamily="18" charset="0"/>
              </a:rPr>
              <a:t>Ví dụ:</a:t>
            </a:r>
            <a:r>
              <a:rPr lang="en-US" altLang="en-US" sz="240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</a:p>
        </p:txBody>
      </p:sp>
      <p:grpSp>
        <p:nvGrpSpPr>
          <p:cNvPr id="10318" name="Group 78"/>
          <p:cNvGrpSpPr>
            <a:grpSpLocks/>
          </p:cNvGrpSpPr>
          <p:nvPr/>
        </p:nvGrpSpPr>
        <p:grpSpPr bwMode="auto">
          <a:xfrm>
            <a:off x="1066800" y="6248400"/>
            <a:ext cx="8077200" cy="609600"/>
            <a:chOff x="672" y="3936"/>
            <a:chExt cx="5088" cy="384"/>
          </a:xfrm>
        </p:grpSpPr>
        <p:pic>
          <p:nvPicPr>
            <p:cNvPr id="8213" name="Picture 65" descr="tpage4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2" y="3936"/>
              <a:ext cx="5088" cy="3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304" name="Text Box 64"/>
            <p:cNvSpPr txBox="1">
              <a:spLocks noChangeArrowheads="1"/>
            </p:cNvSpPr>
            <p:nvPr/>
          </p:nvSpPr>
          <p:spPr bwMode="auto">
            <a:xfrm>
              <a:off x="768" y="3984"/>
              <a:ext cx="489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rgbClr val="95ADF9"/>
                      </a:gs>
                      <a:gs pos="50000">
                        <a:schemeClr val="bg1"/>
                      </a:gs>
                      <a:gs pos="100000">
                        <a:srgbClr val="95ADF9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  <a:defRPr/>
              </a:pPr>
              <a:r>
                <a:rPr lang="en-US" altLang="en-US" sz="2400">
                  <a:solidFill>
                    <a:srgbClr val="FF00FF"/>
                  </a:solidFill>
                  <a:latin typeface="Times New Roman"/>
                </a:rPr>
                <a:t> </a:t>
              </a:r>
              <a:r>
                <a:rPr lang="en-US" altLang="en-US" sz="2400">
                  <a:latin typeface="Times New Roman"/>
                </a:rPr>
                <a:t>Baitap       S       X1       SO_LUONG         _R2      PI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3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3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8" dur="500"/>
                                        <p:tgtEl>
                                          <p:spTgt spid="10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" dur="500"/>
                                        <p:tgtEl>
                                          <p:spTgt spid="10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1" dur="500"/>
                                        <p:tgtEl>
                                          <p:spTgt spid="10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3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5" dur="500"/>
                                        <p:tgtEl>
                                          <p:spTgt spid="10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7" grpId="0" autoUpdateAnimBg="0"/>
      <p:bldP spid="10250" grpId="0" autoUpdateAnimBg="0"/>
      <p:bldP spid="10251" grpId="0" autoUpdateAnimBg="0"/>
      <p:bldP spid="10303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5" descr="tpage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19" name="Text Box 17"/>
          <p:cNvSpPr txBox="1">
            <a:spLocks noChangeArrowheads="1"/>
          </p:cNvSpPr>
          <p:nvPr/>
        </p:nvSpPr>
        <p:spPr bwMode="auto">
          <a:xfrm>
            <a:off x="76200" y="152400"/>
            <a:ext cx="838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0000FF"/>
                </a:solidFill>
                <a:latin typeface="Times New Roman" panose="02020603050405020304" pitchFamily="18" charset="0"/>
              </a:rPr>
              <a:t>Một số ngôn ngữ lập trình phân biệt ba loại tên sau: </a:t>
            </a:r>
          </a:p>
        </p:txBody>
      </p:sp>
      <p:sp>
        <p:nvSpPr>
          <p:cNvPr id="11295" name="Text Box 31"/>
          <p:cNvSpPr txBox="1">
            <a:spLocks noChangeArrowheads="1"/>
          </p:cNvSpPr>
          <p:nvPr/>
        </p:nvSpPr>
        <p:spPr bwMode="auto">
          <a:xfrm>
            <a:off x="1371600" y="762000"/>
            <a:ext cx="7772400" cy="769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60325" indent="-60325"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2060575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2174875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2289175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403475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860675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317875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775075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232275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  <a:buClr>
                <a:srgbClr val="2F2FFF"/>
              </a:buClr>
              <a:buFont typeface="Symbol" panose="05050102010706020507" pitchFamily="18" charset="2"/>
              <a:buNone/>
            </a:pPr>
            <a:r>
              <a:rPr lang="en-US" altLang="en-US" sz="2000" b="0">
                <a:solidFill>
                  <a:srgbClr val="FF00FF"/>
                </a:solidFill>
                <a:latin typeface="Times New Roman" panose="02020603050405020304" pitchFamily="18" charset="0"/>
              </a:rPr>
              <a:t>Tên dành riêng</a:t>
            </a:r>
            <a:r>
              <a:rPr lang="en-US" altLang="en-US" sz="2000">
                <a:latin typeface="Times New Roman" panose="02020603050405020304" pitchFamily="18" charset="0"/>
              </a:rPr>
              <a:t> </a:t>
            </a:r>
            <a:r>
              <a:rPr lang="en-US" altLang="en-US" sz="2000" i="1">
                <a:solidFill>
                  <a:srgbClr val="FF00FF"/>
                </a:solidFill>
                <a:latin typeface="Times New Roman" panose="02020603050405020304" pitchFamily="18" charset="0"/>
              </a:rPr>
              <a:t>(Từ khoá)</a:t>
            </a:r>
            <a:r>
              <a:rPr lang="en-US" altLang="en-US" sz="2000">
                <a:solidFill>
                  <a:srgbClr val="FF00FF"/>
                </a:solidFill>
                <a:latin typeface="Times New Roman" panose="02020603050405020304" pitchFamily="18" charset="0"/>
              </a:rPr>
              <a:t>:</a:t>
            </a:r>
            <a:r>
              <a:rPr lang="en-US" altLang="en-US" sz="2400">
                <a:latin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</a:rPr>
              <a:t>là những tên </a:t>
            </a:r>
            <a:r>
              <a:rPr lang="vi-VN" altLang="en-US" sz="2000">
                <a:latin typeface="Times New Roman" panose="02020603050405020304" pitchFamily="18" charset="0"/>
              </a:rPr>
              <a:t>đư</a:t>
            </a:r>
            <a:r>
              <a:rPr lang="en-US" altLang="en-US" sz="2000">
                <a:latin typeface="Times New Roman" panose="02020603050405020304" pitchFamily="18" charset="0"/>
              </a:rPr>
              <a:t>ợc ngôn ngữ lập trình dùng với ý nghĩa xác </a:t>
            </a:r>
            <a:r>
              <a:rPr lang="vi-VN" altLang="en-US" sz="2000">
                <a:latin typeface="Times New Roman" panose="02020603050405020304" pitchFamily="18" charset="0"/>
              </a:rPr>
              <a:t>đ</a:t>
            </a:r>
            <a:r>
              <a:rPr lang="en-US" altLang="en-US" sz="2000">
                <a:latin typeface="Times New Roman" panose="02020603050405020304" pitchFamily="18" charset="0"/>
              </a:rPr>
              <a:t>ịnh mà không </a:t>
            </a:r>
            <a:r>
              <a:rPr lang="vi-VN" altLang="en-US" sz="2000">
                <a:latin typeface="Times New Roman" panose="02020603050405020304" pitchFamily="18" charset="0"/>
              </a:rPr>
              <a:t>đư</a:t>
            </a:r>
            <a:r>
              <a:rPr lang="en-US" altLang="en-US" sz="2000">
                <a:latin typeface="Times New Roman" panose="02020603050405020304" pitchFamily="18" charset="0"/>
              </a:rPr>
              <a:t>ợc dùng với ý nghĩa khác.</a:t>
            </a:r>
            <a:r>
              <a:rPr lang="en-US" altLang="en-US" sz="2000" i="1"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11296" name="Text Box 32"/>
          <p:cNvSpPr txBox="1">
            <a:spLocks noChangeArrowheads="1"/>
          </p:cNvSpPr>
          <p:nvPr/>
        </p:nvSpPr>
        <p:spPr bwMode="auto">
          <a:xfrm>
            <a:off x="1371600" y="2895600"/>
            <a:ext cx="77724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2640013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2754313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2868613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982913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440113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897313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354513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811713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ct val="50000"/>
              </a:spcBef>
              <a:buFontTx/>
              <a:buNone/>
            </a:pPr>
            <a:r>
              <a:rPr lang="en-US" altLang="en-US" sz="2000" b="0">
                <a:solidFill>
                  <a:srgbClr val="FF00FF"/>
                </a:solidFill>
                <a:latin typeface="Times New Roman" panose="02020603050405020304" pitchFamily="18" charset="0"/>
              </a:rPr>
              <a:t>Tên do ng</a:t>
            </a:r>
            <a:r>
              <a:rPr lang="vi-VN" altLang="en-US" sz="2000" b="0">
                <a:solidFill>
                  <a:srgbClr val="FF00FF"/>
                </a:solidFill>
                <a:latin typeface="Times New Roman" panose="02020603050405020304" pitchFamily="18" charset="0"/>
              </a:rPr>
              <a:t>ư</a:t>
            </a:r>
            <a:r>
              <a:rPr lang="en-US" altLang="en-US" sz="2000" b="0">
                <a:solidFill>
                  <a:srgbClr val="FF00FF"/>
                </a:solidFill>
                <a:latin typeface="Times New Roman" panose="02020603050405020304" pitchFamily="18" charset="0"/>
              </a:rPr>
              <a:t>ời lập trình </a:t>
            </a:r>
            <a:r>
              <a:rPr lang="vi-VN" altLang="en-US" sz="2000" b="0">
                <a:solidFill>
                  <a:srgbClr val="FF00FF"/>
                </a:solidFill>
                <a:latin typeface="Times New Roman" panose="02020603050405020304" pitchFamily="18" charset="0"/>
              </a:rPr>
              <a:t>đ</a:t>
            </a:r>
            <a:r>
              <a:rPr lang="en-US" altLang="en-US" sz="2000" b="0">
                <a:solidFill>
                  <a:srgbClr val="FF00FF"/>
                </a:solidFill>
                <a:latin typeface="Times New Roman" panose="02020603050405020304" pitchFamily="18" charset="0"/>
              </a:rPr>
              <a:t>ặt:</a:t>
            </a:r>
            <a:r>
              <a:rPr lang="en-US" altLang="en-US" sz="2400" i="1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</a:rPr>
              <a:t>sử dụng theo ý nghĩa riêng, xác </a:t>
            </a:r>
            <a:r>
              <a:rPr lang="vi-VN" altLang="en-US" sz="2000">
                <a:latin typeface="Times New Roman" panose="02020603050405020304" pitchFamily="18" charset="0"/>
              </a:rPr>
              <a:t>đ</a:t>
            </a:r>
            <a:r>
              <a:rPr lang="en-US" altLang="en-US" sz="2000">
                <a:latin typeface="Times New Roman" panose="02020603050405020304" pitchFamily="18" charset="0"/>
              </a:rPr>
              <a:t>ịnh bằng cách khai báo tr</a:t>
            </a:r>
            <a:r>
              <a:rPr lang="vi-VN" altLang="en-US" sz="2000">
                <a:latin typeface="Times New Roman" panose="02020603050405020304" pitchFamily="18" charset="0"/>
              </a:rPr>
              <a:t>ư</a:t>
            </a:r>
            <a:r>
              <a:rPr lang="en-US" altLang="en-US" sz="2000">
                <a:latin typeface="Times New Roman" panose="02020603050405020304" pitchFamily="18" charset="0"/>
              </a:rPr>
              <a:t>ớc khi sử dụng.</a:t>
            </a:r>
          </a:p>
        </p:txBody>
      </p:sp>
      <p:sp>
        <p:nvSpPr>
          <p:cNvPr id="11297" name="Line 33"/>
          <p:cNvSpPr>
            <a:spLocks noChangeShapeType="1"/>
          </p:cNvSpPr>
          <p:nvPr/>
        </p:nvSpPr>
        <p:spPr bwMode="auto">
          <a:xfrm flipV="1">
            <a:off x="152400" y="1219200"/>
            <a:ext cx="990600" cy="9144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98" name="Text Box 34"/>
          <p:cNvSpPr txBox="1">
            <a:spLocks noChangeArrowheads="1"/>
          </p:cNvSpPr>
          <p:nvPr/>
        </p:nvSpPr>
        <p:spPr bwMode="auto">
          <a:xfrm>
            <a:off x="1371600" y="1905000"/>
            <a:ext cx="77724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60325" indent="-60325"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94310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20574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21717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860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743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2004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57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14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ct val="50000"/>
              </a:spcBef>
              <a:buFontTx/>
              <a:buNone/>
            </a:pPr>
            <a:r>
              <a:rPr lang="en-US" altLang="en-US" sz="2000" b="0">
                <a:solidFill>
                  <a:srgbClr val="FF00FF"/>
                </a:solidFill>
                <a:latin typeface="Times New Roman" panose="02020603050405020304" pitchFamily="18" charset="0"/>
              </a:rPr>
              <a:t>Tên chuẩn:</a:t>
            </a:r>
            <a:r>
              <a:rPr lang="en-US" altLang="en-US" sz="2000" i="1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</a:rPr>
              <a:t>dùng với ý nghĩa xác </a:t>
            </a:r>
            <a:r>
              <a:rPr lang="vi-VN" altLang="en-US" sz="2000">
                <a:latin typeface="Times New Roman" panose="02020603050405020304" pitchFamily="18" charset="0"/>
              </a:rPr>
              <a:t>đ</a:t>
            </a:r>
            <a:r>
              <a:rPr lang="en-US" altLang="en-US" sz="2000">
                <a:latin typeface="Times New Roman" panose="02020603050405020304" pitchFamily="18" charset="0"/>
              </a:rPr>
              <a:t>ịnh nào </a:t>
            </a:r>
            <a:r>
              <a:rPr lang="vi-VN" altLang="en-US" sz="2000">
                <a:latin typeface="Times New Roman" panose="02020603050405020304" pitchFamily="18" charset="0"/>
              </a:rPr>
              <a:t>đ</a:t>
            </a:r>
            <a:r>
              <a:rPr lang="en-US" altLang="en-US" sz="2000">
                <a:latin typeface="Times New Roman" panose="02020603050405020304" pitchFamily="18" charset="0"/>
              </a:rPr>
              <a:t>ó </a:t>
            </a:r>
            <a:r>
              <a:rPr lang="vi-VN" altLang="en-US" sz="2000">
                <a:latin typeface="Times New Roman" panose="02020603050405020304" pitchFamily="18" charset="0"/>
              </a:rPr>
              <a:t>đư</a:t>
            </a:r>
            <a:r>
              <a:rPr lang="en-US" altLang="en-US" sz="2000">
                <a:latin typeface="Times New Roman" panose="02020603050405020304" pitchFamily="18" charset="0"/>
              </a:rPr>
              <a:t>ợc quy </a:t>
            </a:r>
            <a:r>
              <a:rPr lang="vi-VN" altLang="en-US" sz="2000">
                <a:latin typeface="Times New Roman" panose="02020603050405020304" pitchFamily="18" charset="0"/>
              </a:rPr>
              <a:t>đ</a:t>
            </a:r>
            <a:r>
              <a:rPr lang="en-US" altLang="en-US" sz="2000">
                <a:latin typeface="Times New Roman" panose="02020603050405020304" pitchFamily="18" charset="0"/>
              </a:rPr>
              <a:t>ịnh trong các th</a:t>
            </a:r>
            <a:r>
              <a:rPr lang="vi-VN" altLang="en-US" sz="2000">
                <a:latin typeface="Times New Roman" panose="02020603050405020304" pitchFamily="18" charset="0"/>
              </a:rPr>
              <a:t>ư</a:t>
            </a:r>
            <a:r>
              <a:rPr lang="en-US" altLang="en-US" sz="2000">
                <a:latin typeface="Times New Roman" panose="02020603050405020304" pitchFamily="18" charset="0"/>
              </a:rPr>
              <a:t> viện của ngôn ngữ lập trình, nh</a:t>
            </a:r>
            <a:r>
              <a:rPr lang="vi-VN" altLang="en-US" sz="2000">
                <a:latin typeface="Times New Roman" panose="02020603050405020304" pitchFamily="18" charset="0"/>
              </a:rPr>
              <a:t>ư</a:t>
            </a:r>
            <a:r>
              <a:rPr lang="en-US" altLang="en-US" sz="2000">
                <a:latin typeface="Times New Roman" panose="02020603050405020304" pitchFamily="18" charset="0"/>
              </a:rPr>
              <a:t>ng ng</a:t>
            </a:r>
            <a:r>
              <a:rPr lang="vi-VN" altLang="en-US" sz="2000">
                <a:latin typeface="Times New Roman" panose="02020603050405020304" pitchFamily="18" charset="0"/>
              </a:rPr>
              <a:t>ư</a:t>
            </a:r>
            <a:r>
              <a:rPr lang="en-US" altLang="en-US" sz="2000">
                <a:latin typeface="Times New Roman" panose="02020603050405020304" pitchFamily="18" charset="0"/>
              </a:rPr>
              <a:t>ời lập trình có thể khai báo và dùng với ý nghĩa khác.</a:t>
            </a:r>
            <a:endParaRPr lang="en-US" altLang="en-US" sz="1800">
              <a:latin typeface="Times New Roman" panose="02020603050405020304" pitchFamily="18" charset="0"/>
            </a:endParaRPr>
          </a:p>
        </p:txBody>
      </p:sp>
      <p:sp>
        <p:nvSpPr>
          <p:cNvPr id="11299" name="Line 35"/>
          <p:cNvSpPr>
            <a:spLocks noChangeShapeType="1"/>
          </p:cNvSpPr>
          <p:nvPr/>
        </p:nvSpPr>
        <p:spPr bwMode="auto">
          <a:xfrm>
            <a:off x="152400" y="2133600"/>
            <a:ext cx="1066800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00" name="Line 36"/>
          <p:cNvSpPr>
            <a:spLocks noChangeShapeType="1"/>
          </p:cNvSpPr>
          <p:nvPr/>
        </p:nvSpPr>
        <p:spPr bwMode="auto">
          <a:xfrm>
            <a:off x="152400" y="2133600"/>
            <a:ext cx="990600" cy="8382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01" name="Text Box 37"/>
          <p:cNvSpPr txBox="1">
            <a:spLocks noChangeArrowheads="1"/>
          </p:cNvSpPr>
          <p:nvPr/>
        </p:nvSpPr>
        <p:spPr bwMode="auto">
          <a:xfrm>
            <a:off x="76200" y="3657600"/>
            <a:ext cx="106680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0000FF"/>
                </a:solidFill>
                <a:latin typeface="Times New Roman" panose="02020603050405020304" pitchFamily="18" charset="0"/>
              </a:rPr>
              <a:t>Ví dụ:</a:t>
            </a:r>
          </a:p>
        </p:txBody>
      </p:sp>
      <p:sp>
        <p:nvSpPr>
          <p:cNvPr id="11313" name="Rectangle 49"/>
          <p:cNvSpPr>
            <a:spLocks noChangeArrowheads="1"/>
          </p:cNvSpPr>
          <p:nvPr/>
        </p:nvSpPr>
        <p:spPr bwMode="auto">
          <a:xfrm>
            <a:off x="2743200" y="5881688"/>
            <a:ext cx="62484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US" altLang="en-US" sz="1800">
                <a:latin typeface="Times New Roman" panose="02020603050405020304" pitchFamily="18" charset="0"/>
              </a:rPr>
              <a:t>BAITAP, A, X1, CHUVI, SO_LUONG, …</a:t>
            </a:r>
            <a:endParaRPr lang="en-US" altLang="en-US" sz="1800" b="0">
              <a:latin typeface="Times New Roman" panose="02020603050405020304" pitchFamily="18" charset="0"/>
            </a:endParaRPr>
          </a:p>
        </p:txBody>
      </p:sp>
      <p:sp>
        <p:nvSpPr>
          <p:cNvPr id="11312" name="Rectangle 48"/>
          <p:cNvSpPr>
            <a:spLocks noChangeArrowheads="1"/>
          </p:cNvSpPr>
          <p:nvPr/>
        </p:nvSpPr>
        <p:spPr bwMode="auto">
          <a:xfrm>
            <a:off x="1143000" y="5881688"/>
            <a:ext cx="16002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US" altLang="en-US" sz="1800">
                <a:solidFill>
                  <a:srgbClr val="FF00FF"/>
                </a:solidFill>
                <a:latin typeface="Times New Roman" panose="02020603050405020304" pitchFamily="18" charset="0"/>
              </a:rPr>
              <a:t>Tên do ng</a:t>
            </a:r>
            <a:r>
              <a:rPr lang="vi-VN" altLang="en-US" sz="1800">
                <a:solidFill>
                  <a:srgbClr val="FF00FF"/>
                </a:solidFill>
                <a:latin typeface="Times New Roman" panose="02020603050405020304" pitchFamily="18" charset="0"/>
              </a:rPr>
              <a:t>ư</a:t>
            </a:r>
            <a:r>
              <a:rPr lang="en-US" altLang="en-US" sz="1800">
                <a:solidFill>
                  <a:srgbClr val="FF00FF"/>
                </a:solidFill>
                <a:latin typeface="Times New Roman" panose="02020603050405020304" pitchFamily="18" charset="0"/>
              </a:rPr>
              <a:t>ời lập trình </a:t>
            </a:r>
            <a:r>
              <a:rPr lang="vi-VN" altLang="en-US" sz="1800">
                <a:solidFill>
                  <a:srgbClr val="FF00FF"/>
                </a:solidFill>
                <a:latin typeface="Times New Roman" panose="02020603050405020304" pitchFamily="18" charset="0"/>
              </a:rPr>
              <a:t>đ</a:t>
            </a:r>
            <a:r>
              <a:rPr lang="en-US" altLang="en-US" sz="1800">
                <a:solidFill>
                  <a:srgbClr val="FF00FF"/>
                </a:solidFill>
                <a:latin typeface="Times New Roman" panose="02020603050405020304" pitchFamily="18" charset="0"/>
              </a:rPr>
              <a:t>ặt</a:t>
            </a:r>
            <a:r>
              <a:rPr lang="en-US" altLang="en-US" sz="2000" b="0">
                <a:solidFill>
                  <a:srgbClr val="FF00FF"/>
                </a:solidFill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11311" name="Rectangle 47"/>
          <p:cNvSpPr>
            <a:spLocks noChangeArrowheads="1"/>
          </p:cNvSpPr>
          <p:nvPr/>
        </p:nvSpPr>
        <p:spPr bwMode="auto">
          <a:xfrm>
            <a:off x="5791200" y="5424488"/>
            <a:ext cx="3200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en-US" sz="1800">
                <a:latin typeface="Times New Roman" panose="02020603050405020304" pitchFamily="18" charset="0"/>
              </a:rPr>
              <a:t>COUT, CLRSCR, CIN…</a:t>
            </a:r>
          </a:p>
        </p:txBody>
      </p:sp>
      <p:sp>
        <p:nvSpPr>
          <p:cNvPr id="11310" name="Rectangle 46"/>
          <p:cNvSpPr>
            <a:spLocks noChangeArrowheads="1"/>
          </p:cNvSpPr>
          <p:nvPr/>
        </p:nvSpPr>
        <p:spPr bwMode="auto">
          <a:xfrm>
            <a:off x="2743200" y="5424488"/>
            <a:ext cx="304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en-US" sz="1800">
                <a:latin typeface="Times New Roman" panose="02020603050405020304" pitchFamily="18" charset="0"/>
              </a:rPr>
              <a:t>BYTE, REAL, ABS...</a:t>
            </a:r>
          </a:p>
        </p:txBody>
      </p:sp>
      <p:sp>
        <p:nvSpPr>
          <p:cNvPr id="11309" name="Rectangle 45"/>
          <p:cNvSpPr>
            <a:spLocks noChangeArrowheads="1"/>
          </p:cNvSpPr>
          <p:nvPr/>
        </p:nvSpPr>
        <p:spPr bwMode="auto">
          <a:xfrm>
            <a:off x="1143000" y="5410200"/>
            <a:ext cx="160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US" altLang="en-US" sz="2000">
                <a:solidFill>
                  <a:srgbClr val="FF00FF"/>
                </a:solidFill>
                <a:latin typeface="Times New Roman" panose="02020603050405020304" pitchFamily="18" charset="0"/>
              </a:rPr>
              <a:t>Tên chuẩn</a:t>
            </a:r>
          </a:p>
        </p:txBody>
      </p:sp>
      <p:sp>
        <p:nvSpPr>
          <p:cNvPr id="11308" name="Rectangle 44"/>
          <p:cNvSpPr>
            <a:spLocks noChangeArrowheads="1"/>
          </p:cNvSpPr>
          <p:nvPr/>
        </p:nvSpPr>
        <p:spPr bwMode="auto">
          <a:xfrm>
            <a:off x="5791200" y="4662488"/>
            <a:ext cx="32004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buFontTx/>
              <a:buNone/>
            </a:pPr>
            <a:r>
              <a:rPr lang="en-US" altLang="en-US" sz="1800">
                <a:latin typeface="Times New Roman" panose="02020603050405020304" pitchFamily="18" charset="0"/>
              </a:rPr>
              <a:t>MAIN, INCLUDE, VOID, WHILE, IF…</a:t>
            </a:r>
          </a:p>
        </p:txBody>
      </p:sp>
      <p:sp>
        <p:nvSpPr>
          <p:cNvPr id="11307" name="Rectangle 43"/>
          <p:cNvSpPr>
            <a:spLocks noChangeArrowheads="1"/>
          </p:cNvSpPr>
          <p:nvPr/>
        </p:nvSpPr>
        <p:spPr bwMode="auto">
          <a:xfrm>
            <a:off x="2743200" y="4662488"/>
            <a:ext cx="3048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buFontTx/>
              <a:buNone/>
            </a:pPr>
            <a:r>
              <a:rPr lang="en-US" altLang="en-US" sz="1800">
                <a:latin typeface="Times New Roman" panose="02020603050405020304" pitchFamily="18" charset="0"/>
              </a:rPr>
              <a:t>PROGRAM, USE, VAR, BEGIN, END…</a:t>
            </a:r>
          </a:p>
        </p:txBody>
      </p:sp>
      <p:sp>
        <p:nvSpPr>
          <p:cNvPr id="11306" name="Rectangle 42"/>
          <p:cNvSpPr>
            <a:spLocks noChangeArrowheads="1"/>
          </p:cNvSpPr>
          <p:nvPr/>
        </p:nvSpPr>
        <p:spPr bwMode="auto">
          <a:xfrm>
            <a:off x="1143000" y="4662488"/>
            <a:ext cx="16002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US" altLang="en-US" sz="2000">
                <a:solidFill>
                  <a:srgbClr val="FF00FF"/>
                </a:solidFill>
                <a:latin typeface="Times New Roman" panose="02020603050405020304" pitchFamily="18" charset="0"/>
              </a:rPr>
              <a:t>Tên</a:t>
            </a:r>
          </a:p>
          <a:p>
            <a:pPr algn="ctr" eaLnBrk="1" hangingPunct="1">
              <a:buFontTx/>
              <a:buNone/>
            </a:pPr>
            <a:r>
              <a:rPr lang="en-US" altLang="en-US" sz="2000">
                <a:solidFill>
                  <a:srgbClr val="FF00FF"/>
                </a:solidFill>
                <a:latin typeface="Times New Roman" panose="02020603050405020304" pitchFamily="18" charset="0"/>
              </a:rPr>
              <a:t>dành riêng</a:t>
            </a:r>
          </a:p>
        </p:txBody>
      </p:sp>
      <p:grpSp>
        <p:nvGrpSpPr>
          <p:cNvPr id="11423" name="Group 159"/>
          <p:cNvGrpSpPr>
            <a:grpSpLocks/>
          </p:cNvGrpSpPr>
          <p:nvPr/>
        </p:nvGrpSpPr>
        <p:grpSpPr bwMode="auto">
          <a:xfrm>
            <a:off x="1143000" y="4267200"/>
            <a:ext cx="7848600" cy="2300288"/>
            <a:chOff x="720" y="2688"/>
            <a:chExt cx="4944" cy="1449"/>
          </a:xfrm>
        </p:grpSpPr>
        <p:sp>
          <p:nvSpPr>
            <p:cNvPr id="11305" name="Rectangle 41"/>
            <p:cNvSpPr>
              <a:spLocks noChangeArrowheads="1"/>
            </p:cNvSpPr>
            <p:nvPr/>
          </p:nvSpPr>
          <p:spPr bwMode="auto">
            <a:xfrm>
              <a:off x="3648" y="2688"/>
              <a:ext cx="2016" cy="249"/>
            </a:xfrm>
            <a:prstGeom prst="rect">
              <a:avLst/>
            </a:prstGeom>
            <a:gradFill rotWithShape="1">
              <a:gsLst>
                <a:gs pos="0">
                  <a:srgbClr val="ABFF81"/>
                </a:gs>
                <a:gs pos="50000">
                  <a:schemeClr val="bg1"/>
                </a:gs>
                <a:gs pos="100000">
                  <a:srgbClr val="ABFF8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algn="l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Arial" pitchFamily="34" charset="0"/>
                </a:defRPr>
              </a:lvl1pPr>
              <a:lvl2pPr algn="l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pitchFamily="34" charset="0"/>
                </a:defRPr>
              </a:lvl2pPr>
              <a:lvl3pPr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itchFamily="34" charset="0"/>
                </a:defRPr>
              </a:lvl3pPr>
              <a:lvl4pPr algn="l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algn="l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>
                <a:buFontTx/>
                <a:buNone/>
                <a:defRPr/>
              </a:pPr>
              <a:r>
                <a:rPr lang="en-US" altLang="en-US" sz="2000" b="0" smtClean="0">
                  <a:solidFill>
                    <a:srgbClr val="B43C00"/>
                  </a:solidFill>
                  <a:latin typeface="Times New Roman"/>
                </a:rPr>
                <a:t>C/ C++</a:t>
              </a:r>
            </a:p>
          </p:txBody>
        </p:sp>
        <p:sp>
          <p:nvSpPr>
            <p:cNvPr id="11304" name="Rectangle 40"/>
            <p:cNvSpPr>
              <a:spLocks noChangeArrowheads="1"/>
            </p:cNvSpPr>
            <p:nvPr/>
          </p:nvSpPr>
          <p:spPr bwMode="auto">
            <a:xfrm>
              <a:off x="1728" y="2688"/>
              <a:ext cx="1920" cy="249"/>
            </a:xfrm>
            <a:prstGeom prst="rect">
              <a:avLst/>
            </a:prstGeom>
            <a:gradFill rotWithShape="1">
              <a:gsLst>
                <a:gs pos="0">
                  <a:srgbClr val="ABFF81"/>
                </a:gs>
                <a:gs pos="50000">
                  <a:schemeClr val="bg1"/>
                </a:gs>
                <a:gs pos="100000">
                  <a:srgbClr val="ABFF8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algn="l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Arial" pitchFamily="34" charset="0"/>
                </a:defRPr>
              </a:lvl1pPr>
              <a:lvl2pPr algn="l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pitchFamily="34" charset="0"/>
                </a:defRPr>
              </a:lvl2pPr>
              <a:lvl3pPr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itchFamily="34" charset="0"/>
                </a:defRPr>
              </a:lvl3pPr>
              <a:lvl4pPr algn="l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algn="l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>
                <a:buFontTx/>
                <a:buNone/>
                <a:defRPr/>
              </a:pPr>
              <a:r>
                <a:rPr lang="en-US" altLang="en-US" sz="2000" b="0" smtClean="0">
                  <a:solidFill>
                    <a:srgbClr val="B43C00"/>
                  </a:solidFill>
                  <a:latin typeface="Times New Roman"/>
                </a:rPr>
                <a:t>PASCAL</a:t>
              </a:r>
            </a:p>
          </p:txBody>
        </p:sp>
        <p:sp>
          <p:nvSpPr>
            <p:cNvPr id="11303" name="Rectangle 39"/>
            <p:cNvSpPr>
              <a:spLocks noChangeArrowheads="1"/>
            </p:cNvSpPr>
            <p:nvPr/>
          </p:nvSpPr>
          <p:spPr bwMode="auto">
            <a:xfrm>
              <a:off x="720" y="2688"/>
              <a:ext cx="1008" cy="249"/>
            </a:xfrm>
            <a:prstGeom prst="rect">
              <a:avLst/>
            </a:prstGeom>
            <a:gradFill rotWithShape="1">
              <a:gsLst>
                <a:gs pos="0">
                  <a:srgbClr val="ABFF81"/>
                </a:gs>
                <a:gs pos="50000">
                  <a:schemeClr val="bg1"/>
                </a:gs>
                <a:gs pos="100000">
                  <a:srgbClr val="ABFF8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algn="l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Arial" pitchFamily="34" charset="0"/>
                </a:defRPr>
              </a:lvl1pPr>
              <a:lvl2pPr algn="l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pitchFamily="34" charset="0"/>
                </a:defRPr>
              </a:lvl2pPr>
              <a:lvl3pPr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itchFamily="34" charset="0"/>
                </a:defRPr>
              </a:lvl3pPr>
              <a:lvl4pPr algn="l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algn="l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>
                <a:buFontTx/>
                <a:buNone/>
                <a:defRPr/>
              </a:pPr>
              <a:r>
                <a:rPr lang="en-US" altLang="en-US" sz="2000" b="0" smtClean="0">
                  <a:solidFill>
                    <a:srgbClr val="B43C00"/>
                  </a:solidFill>
                  <a:latin typeface="Times New Roman"/>
                </a:rPr>
                <a:t>LOẠI TÊN</a:t>
              </a:r>
            </a:p>
          </p:txBody>
        </p:sp>
        <p:sp>
          <p:nvSpPr>
            <p:cNvPr id="9239" name="Line 51"/>
            <p:cNvSpPr>
              <a:spLocks noChangeShapeType="1"/>
            </p:cNvSpPr>
            <p:nvPr/>
          </p:nvSpPr>
          <p:spPr bwMode="auto">
            <a:xfrm>
              <a:off x="720" y="2688"/>
              <a:ext cx="4944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40" name="Line 52"/>
            <p:cNvSpPr>
              <a:spLocks noChangeShapeType="1"/>
            </p:cNvSpPr>
            <p:nvPr/>
          </p:nvSpPr>
          <p:spPr bwMode="auto">
            <a:xfrm>
              <a:off x="720" y="2937"/>
              <a:ext cx="49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41" name="Line 53"/>
            <p:cNvSpPr>
              <a:spLocks noChangeShapeType="1"/>
            </p:cNvSpPr>
            <p:nvPr/>
          </p:nvSpPr>
          <p:spPr bwMode="auto">
            <a:xfrm>
              <a:off x="720" y="3417"/>
              <a:ext cx="49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42" name="Line 54"/>
            <p:cNvSpPr>
              <a:spLocks noChangeShapeType="1"/>
            </p:cNvSpPr>
            <p:nvPr/>
          </p:nvSpPr>
          <p:spPr bwMode="auto">
            <a:xfrm>
              <a:off x="720" y="3705"/>
              <a:ext cx="49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43" name="Line 55"/>
            <p:cNvSpPr>
              <a:spLocks noChangeShapeType="1"/>
            </p:cNvSpPr>
            <p:nvPr/>
          </p:nvSpPr>
          <p:spPr bwMode="auto">
            <a:xfrm>
              <a:off x="720" y="4137"/>
              <a:ext cx="4944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44" name="Line 56"/>
            <p:cNvSpPr>
              <a:spLocks noChangeShapeType="1"/>
            </p:cNvSpPr>
            <p:nvPr/>
          </p:nvSpPr>
          <p:spPr bwMode="auto">
            <a:xfrm>
              <a:off x="720" y="2688"/>
              <a:ext cx="0" cy="1449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45" name="Line 57"/>
            <p:cNvSpPr>
              <a:spLocks noChangeShapeType="1"/>
            </p:cNvSpPr>
            <p:nvPr/>
          </p:nvSpPr>
          <p:spPr bwMode="auto">
            <a:xfrm>
              <a:off x="1728" y="2688"/>
              <a:ext cx="0" cy="144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46" name="Line 58"/>
            <p:cNvSpPr>
              <a:spLocks noChangeShapeType="1"/>
            </p:cNvSpPr>
            <p:nvPr/>
          </p:nvSpPr>
          <p:spPr bwMode="auto">
            <a:xfrm>
              <a:off x="3648" y="2688"/>
              <a:ext cx="0" cy="101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47" name="Line 59"/>
            <p:cNvSpPr>
              <a:spLocks noChangeShapeType="1"/>
            </p:cNvSpPr>
            <p:nvPr/>
          </p:nvSpPr>
          <p:spPr bwMode="auto">
            <a:xfrm>
              <a:off x="5664" y="2688"/>
              <a:ext cx="0" cy="1449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11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1" dur="1000"/>
                                        <p:tgtEl>
                                          <p:spTgt spid="11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0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2" dur="80"/>
                                        <p:tgtEl>
                                          <p:spTgt spid="1130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3" dur="80"/>
                                        <p:tgtEl>
                                          <p:spTgt spid="1130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80"/>
                                        <p:tgtEl>
                                          <p:spTgt spid="1130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1020"/>
                            </p:stCondLst>
                            <p:childTnLst>
                              <p:par>
                                <p:cTn id="26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1130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1130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1130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2100"/>
                            </p:stCondLst>
                            <p:childTnLst>
                              <p:par>
                                <p:cTn id="32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4" dur="80"/>
                                        <p:tgtEl>
                                          <p:spTgt spid="1130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5" dur="80"/>
                                        <p:tgtEl>
                                          <p:spTgt spid="1130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80"/>
                                        <p:tgtEl>
                                          <p:spTgt spid="1130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41" dur="500"/>
                                        <p:tgtEl>
                                          <p:spTgt spid="11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3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45" dur="1000"/>
                                        <p:tgtEl>
                                          <p:spTgt spid="11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47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9" dur="80"/>
                                        <p:tgtEl>
                                          <p:spTgt spid="1130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0" dur="80"/>
                                        <p:tgtEl>
                                          <p:spTgt spid="1130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80"/>
                                        <p:tgtEl>
                                          <p:spTgt spid="1130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1860"/>
                            </p:stCondLst>
                            <p:childTnLst>
                              <p:par>
                                <p:cTn id="53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5" dur="80"/>
                                        <p:tgtEl>
                                          <p:spTgt spid="113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6" dur="80"/>
                                        <p:tgtEl>
                                          <p:spTgt spid="113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80"/>
                                        <p:tgtEl>
                                          <p:spTgt spid="113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2540"/>
                            </p:stCondLst>
                            <p:childTnLst>
                              <p:par>
                                <p:cTn id="59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1" dur="80"/>
                                        <p:tgtEl>
                                          <p:spTgt spid="113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2" dur="80"/>
                                        <p:tgtEl>
                                          <p:spTgt spid="113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3" dur="80"/>
                                        <p:tgtEl>
                                          <p:spTgt spid="113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68" dur="500"/>
                                        <p:tgtEl>
                                          <p:spTgt spid="11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0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2" dur="1000"/>
                                        <p:tgtEl>
                                          <p:spTgt spid="11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74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6" dur="80"/>
                                        <p:tgtEl>
                                          <p:spTgt spid="113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7" dur="80"/>
                                        <p:tgtEl>
                                          <p:spTgt spid="113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8" dur="80"/>
                                        <p:tgtEl>
                                          <p:spTgt spid="113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 nodeType="afterGroup">
                            <p:stCondLst>
                              <p:cond delay="2380"/>
                            </p:stCondLst>
                            <p:childTnLst>
                              <p:par>
                                <p:cTn id="80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2" dur="80"/>
                                        <p:tgtEl>
                                          <p:spTgt spid="113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3" dur="80"/>
                                        <p:tgtEl>
                                          <p:spTgt spid="113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4" dur="80"/>
                                        <p:tgtEl>
                                          <p:spTgt spid="113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95" grpId="0" autoUpdateAnimBg="0"/>
      <p:bldP spid="11296" grpId="0" autoUpdateAnimBg="0"/>
      <p:bldP spid="11298" grpId="0" autoUpdateAnimBg="0"/>
      <p:bldP spid="11301" grpId="0" autoUpdateAnimBg="0"/>
      <p:bldP spid="11313" grpId="0"/>
      <p:bldP spid="11312" grpId="0"/>
      <p:bldP spid="11311" grpId="0"/>
      <p:bldP spid="11310" grpId="0"/>
      <p:bldP spid="11309" grpId="0"/>
      <p:bldP spid="11308" grpId="0"/>
      <p:bldP spid="11307" grpId="0"/>
      <p:bldP spid="1130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5" descr="tpage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3" name="Text Box 6"/>
          <p:cNvSpPr txBox="1">
            <a:spLocks noChangeArrowheads="1"/>
          </p:cNvSpPr>
          <p:nvPr/>
        </p:nvSpPr>
        <p:spPr bwMode="auto">
          <a:xfrm>
            <a:off x="914400" y="182563"/>
            <a:ext cx="2286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ct val="50000"/>
              </a:spcBef>
              <a:buFontTx/>
              <a:buNone/>
            </a:pPr>
            <a:r>
              <a:rPr lang="en-US" altLang="en-US" sz="2400" b="0">
                <a:solidFill>
                  <a:srgbClr val="F20000"/>
                </a:solidFill>
                <a:latin typeface="Times New Roman" panose="02020603050405020304" pitchFamily="18" charset="0"/>
              </a:rPr>
              <a:t>Hằng và biến</a:t>
            </a:r>
          </a:p>
        </p:txBody>
      </p:sp>
      <p:sp>
        <p:nvSpPr>
          <p:cNvPr id="10244" name="AutoShape 8"/>
          <p:cNvSpPr>
            <a:spLocks noChangeArrowheads="1"/>
          </p:cNvSpPr>
          <p:nvPr/>
        </p:nvSpPr>
        <p:spPr bwMode="auto">
          <a:xfrm>
            <a:off x="76200" y="76200"/>
            <a:ext cx="762000" cy="609600"/>
          </a:xfrm>
          <a:prstGeom prst="star8">
            <a:avLst>
              <a:gd name="adj" fmla="val 38250"/>
            </a:avLst>
          </a:prstGeom>
          <a:gradFill rotWithShape="1">
            <a:gsLst>
              <a:gs pos="0">
                <a:srgbClr val="FFFFFF"/>
              </a:gs>
              <a:gs pos="100000">
                <a:srgbClr val="FF00FF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25000"/>
              </a:spcBef>
              <a:buFontTx/>
              <a:buNone/>
            </a:pPr>
            <a:endParaRPr lang="en-US" altLang="en-US" sz="2100">
              <a:solidFill>
                <a:srgbClr val="FF0D0D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245" name="Text Box 9"/>
          <p:cNvSpPr txBox="1">
            <a:spLocks noChangeArrowheads="1"/>
          </p:cNvSpPr>
          <p:nvPr/>
        </p:nvSpPr>
        <p:spPr bwMode="auto">
          <a:xfrm>
            <a:off x="276225" y="152400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</a:rPr>
              <a:t>b</a:t>
            </a:r>
          </a:p>
        </p:txBody>
      </p:sp>
      <p:sp>
        <p:nvSpPr>
          <p:cNvPr id="12298" name="Text Box 10"/>
          <p:cNvSpPr txBox="1">
            <a:spLocks noChangeArrowheads="1"/>
          </p:cNvSpPr>
          <p:nvPr/>
        </p:nvSpPr>
        <p:spPr bwMode="auto">
          <a:xfrm>
            <a:off x="0" y="914400"/>
            <a:ext cx="9144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  <a:buClr>
                <a:srgbClr val="0000FF"/>
              </a:buClr>
              <a:buFont typeface="Symbol" panose="05050102010706020507" pitchFamily="18" charset="2"/>
              <a:buChar char="·"/>
            </a:pPr>
            <a:r>
              <a:rPr lang="en-US" altLang="en-US" sz="2200">
                <a:solidFill>
                  <a:srgbClr val="0000FF"/>
                </a:solidFill>
                <a:latin typeface="Times New Roman" panose="02020603050405020304" pitchFamily="18" charset="0"/>
              </a:rPr>
              <a:t> Hằng </a:t>
            </a:r>
            <a:r>
              <a:rPr lang="en-US" altLang="en-US" sz="2200">
                <a:latin typeface="Times New Roman" panose="02020603050405020304" pitchFamily="18" charset="0"/>
              </a:rPr>
              <a:t>là </a:t>
            </a:r>
            <a:r>
              <a:rPr lang="vi-VN" altLang="en-US" sz="2200">
                <a:latin typeface="Times New Roman" panose="02020603050405020304" pitchFamily="18" charset="0"/>
              </a:rPr>
              <a:t>đ</a:t>
            </a:r>
            <a:r>
              <a:rPr lang="en-US" altLang="en-US" sz="2200">
                <a:latin typeface="Times New Roman" panose="02020603050405020304" pitchFamily="18" charset="0"/>
              </a:rPr>
              <a:t>ại l</a:t>
            </a:r>
            <a:r>
              <a:rPr lang="vi-VN" altLang="en-US" sz="2200">
                <a:latin typeface="Times New Roman" panose="02020603050405020304" pitchFamily="18" charset="0"/>
              </a:rPr>
              <a:t>ư</a:t>
            </a:r>
            <a:r>
              <a:rPr lang="en-US" altLang="en-US" sz="2200">
                <a:latin typeface="Times New Roman" panose="02020603050405020304" pitchFamily="18" charset="0"/>
              </a:rPr>
              <a:t>ợng có giá trị không thay </a:t>
            </a:r>
            <a:r>
              <a:rPr lang="vi-VN" altLang="en-US" sz="2200">
                <a:latin typeface="Times New Roman" panose="02020603050405020304" pitchFamily="18" charset="0"/>
              </a:rPr>
              <a:t>đ</a:t>
            </a:r>
            <a:r>
              <a:rPr lang="en-US" altLang="en-US" sz="2200">
                <a:latin typeface="Times New Roman" panose="02020603050405020304" pitchFamily="18" charset="0"/>
              </a:rPr>
              <a:t>ổi trong quá trình thực hiện ch</a:t>
            </a:r>
            <a:r>
              <a:rPr lang="vi-VN" altLang="en-US" sz="2200">
                <a:latin typeface="Times New Roman" panose="02020603050405020304" pitchFamily="18" charset="0"/>
              </a:rPr>
              <a:t>ươ</a:t>
            </a:r>
            <a:r>
              <a:rPr lang="en-US" altLang="en-US" sz="2200">
                <a:latin typeface="Times New Roman" panose="02020603050405020304" pitchFamily="18" charset="0"/>
              </a:rPr>
              <a:t>ng trình. </a:t>
            </a:r>
          </a:p>
        </p:txBody>
      </p:sp>
      <p:sp>
        <p:nvSpPr>
          <p:cNvPr id="12300" name="Text Box 12"/>
          <p:cNvSpPr txBox="1">
            <a:spLocks noChangeArrowheads="1"/>
          </p:cNvSpPr>
          <p:nvPr/>
        </p:nvSpPr>
        <p:spPr bwMode="auto">
          <a:xfrm>
            <a:off x="457200" y="2012950"/>
            <a:ext cx="9144000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  <a:buClr>
                <a:schemeClr val="tx1"/>
              </a:buClr>
              <a:buFont typeface=".VnBook-Antiqua" panose="020B7200000000000000" pitchFamily="34" charset="0"/>
              <a:buChar char="-"/>
            </a:pPr>
            <a:r>
              <a:rPr lang="en-US" altLang="en-US" sz="2200">
                <a:latin typeface="Times New Roman" panose="02020603050405020304" pitchFamily="18" charset="0"/>
              </a:rPr>
              <a:t> </a:t>
            </a:r>
            <a:r>
              <a:rPr lang="en-US" altLang="en-US" sz="2200">
                <a:solidFill>
                  <a:srgbClr val="DE00DE"/>
                </a:solidFill>
                <a:latin typeface="Times New Roman" panose="02020603050405020304" pitchFamily="18" charset="0"/>
              </a:rPr>
              <a:t>Hằng số học</a:t>
            </a:r>
            <a:r>
              <a:rPr lang="en-US" altLang="en-US" sz="220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i="1">
                <a:latin typeface="Times New Roman" panose="02020603050405020304" pitchFamily="18" charset="0"/>
              </a:rPr>
              <a:t>là các số nguyên và số thực, có hoặc không dấu.</a:t>
            </a:r>
          </a:p>
        </p:txBody>
      </p:sp>
      <p:sp>
        <p:nvSpPr>
          <p:cNvPr id="12301" name="Text Box 13"/>
          <p:cNvSpPr txBox="1">
            <a:spLocks noChangeArrowheads="1"/>
          </p:cNvSpPr>
          <p:nvPr/>
        </p:nvSpPr>
        <p:spPr bwMode="auto">
          <a:xfrm>
            <a:off x="457200" y="2438400"/>
            <a:ext cx="9144000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  <a:buClr>
                <a:schemeClr val="tx1"/>
              </a:buClr>
              <a:buFont typeface=".VnBook-Antiqua" panose="020B7200000000000000" pitchFamily="34" charset="0"/>
              <a:buChar char="-"/>
            </a:pPr>
            <a:r>
              <a:rPr lang="en-US" altLang="en-US" sz="2200">
                <a:latin typeface="Times New Roman" panose="02020603050405020304" pitchFamily="18" charset="0"/>
              </a:rPr>
              <a:t> </a:t>
            </a:r>
            <a:r>
              <a:rPr lang="en-US" altLang="en-US" sz="2200">
                <a:solidFill>
                  <a:srgbClr val="DE00DE"/>
                </a:solidFill>
                <a:latin typeface="Times New Roman" panose="02020603050405020304" pitchFamily="18" charset="0"/>
              </a:rPr>
              <a:t>Hằng lôgic</a:t>
            </a:r>
            <a:r>
              <a:rPr lang="en-US" altLang="en-US" sz="220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i="1">
                <a:latin typeface="Times New Roman" panose="02020603050405020304" pitchFamily="18" charset="0"/>
              </a:rPr>
              <a:t>là các giá trị TRUE hoặc FALSE.</a:t>
            </a:r>
          </a:p>
        </p:txBody>
      </p:sp>
      <p:sp>
        <p:nvSpPr>
          <p:cNvPr id="12302" name="Text Box 14"/>
          <p:cNvSpPr txBox="1">
            <a:spLocks noChangeArrowheads="1"/>
          </p:cNvSpPr>
          <p:nvPr/>
        </p:nvSpPr>
        <p:spPr bwMode="auto">
          <a:xfrm>
            <a:off x="457200" y="2895600"/>
            <a:ext cx="9144000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  <a:buClr>
                <a:schemeClr val="tx1"/>
              </a:buClr>
              <a:buFont typeface=".VnBook-Antiqua" panose="020B7200000000000000" pitchFamily="34" charset="0"/>
              <a:buChar char="-"/>
            </a:pPr>
            <a:r>
              <a:rPr lang="en-US" altLang="en-US" sz="2200">
                <a:latin typeface="Times New Roman" panose="02020603050405020304" pitchFamily="18" charset="0"/>
              </a:rPr>
              <a:t> </a:t>
            </a:r>
            <a:r>
              <a:rPr lang="en-US" altLang="en-US" sz="2200">
                <a:solidFill>
                  <a:srgbClr val="DE00DE"/>
                </a:solidFill>
                <a:latin typeface="Times New Roman" panose="02020603050405020304" pitchFamily="18" charset="0"/>
              </a:rPr>
              <a:t>Hằng xâu</a:t>
            </a:r>
            <a:r>
              <a:rPr lang="en-US" altLang="en-US" sz="220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200" i="1">
                <a:latin typeface="Times New Roman" panose="02020603050405020304" pitchFamily="18" charset="0"/>
              </a:rPr>
              <a:t>là chuỗi kí tự bất kì, khi viết </a:t>
            </a:r>
            <a:r>
              <a:rPr lang="vi-VN" altLang="en-US" sz="2200" i="1">
                <a:latin typeface="Times New Roman" panose="02020603050405020304" pitchFamily="18" charset="0"/>
              </a:rPr>
              <a:t>đ</a:t>
            </a:r>
            <a:r>
              <a:rPr lang="en-US" altLang="en-US" sz="2200" i="1">
                <a:latin typeface="Times New Roman" panose="02020603050405020304" pitchFamily="18" charset="0"/>
              </a:rPr>
              <a:t>ặt trong cặp dấu nháy.</a:t>
            </a:r>
          </a:p>
        </p:txBody>
      </p:sp>
      <p:sp>
        <p:nvSpPr>
          <p:cNvPr id="12303" name="Text Box 15"/>
          <p:cNvSpPr txBox="1">
            <a:spLocks noChangeArrowheads="1"/>
          </p:cNvSpPr>
          <p:nvPr/>
        </p:nvSpPr>
        <p:spPr bwMode="auto">
          <a:xfrm>
            <a:off x="0" y="3810000"/>
            <a:ext cx="106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i="1">
                <a:solidFill>
                  <a:srgbClr val="0000FF"/>
                </a:solidFill>
                <a:latin typeface="Times New Roman" panose="02020603050405020304" pitchFamily="18" charset="0"/>
              </a:rPr>
              <a:t>Ví dụ:</a:t>
            </a:r>
          </a:p>
        </p:txBody>
      </p:sp>
      <p:sp>
        <p:nvSpPr>
          <p:cNvPr id="12353" name="Text Box 65"/>
          <p:cNvSpPr txBox="1">
            <a:spLocks noChangeArrowheads="1"/>
          </p:cNvSpPr>
          <p:nvPr/>
        </p:nvSpPr>
        <p:spPr bwMode="auto">
          <a:xfrm>
            <a:off x="381000" y="1219200"/>
            <a:ext cx="129540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0">
                <a:solidFill>
                  <a:srgbClr val="0000FF"/>
                </a:solidFill>
                <a:latin typeface="Times New Roman" panose="02020603050405020304" pitchFamily="18" charset="0"/>
              </a:rPr>
              <a:t>Bài toán:</a:t>
            </a:r>
          </a:p>
        </p:txBody>
      </p:sp>
      <p:sp>
        <p:nvSpPr>
          <p:cNvPr id="12354" name="Text Box 66"/>
          <p:cNvSpPr txBox="1">
            <a:spLocks noChangeArrowheads="1"/>
          </p:cNvSpPr>
          <p:nvPr/>
        </p:nvSpPr>
        <p:spPr bwMode="auto">
          <a:xfrm>
            <a:off x="838200" y="1676400"/>
            <a:ext cx="7924800" cy="83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</a:rPr>
              <a:t>Tính chu vi (CV), diện tích (S) hình tròn với bán kính (R) bất kì </a:t>
            </a:r>
            <a:r>
              <a:rPr lang="vi-VN" altLang="en-US" sz="2400">
                <a:latin typeface="Times New Roman" panose="02020603050405020304" pitchFamily="18" charset="0"/>
              </a:rPr>
              <a:t>đư</a:t>
            </a:r>
            <a:r>
              <a:rPr lang="en-US" altLang="en-US" sz="2400">
                <a:latin typeface="Times New Roman" panose="02020603050405020304" pitchFamily="18" charset="0"/>
              </a:rPr>
              <a:t>ợc </a:t>
            </a:r>
            <a:r>
              <a:rPr lang="vi-VN" altLang="en-US" sz="2400">
                <a:latin typeface="Times New Roman" panose="02020603050405020304" pitchFamily="18" charset="0"/>
              </a:rPr>
              <a:t>đư</a:t>
            </a:r>
            <a:r>
              <a:rPr lang="en-US" altLang="en-US" sz="2400">
                <a:latin typeface="Times New Roman" panose="02020603050405020304" pitchFamily="18" charset="0"/>
              </a:rPr>
              <a:t>a vào từ bàn phím.</a:t>
            </a:r>
          </a:p>
        </p:txBody>
      </p:sp>
      <p:grpSp>
        <p:nvGrpSpPr>
          <p:cNvPr id="12355" name="Group 67"/>
          <p:cNvGrpSpPr>
            <a:grpSpLocks/>
          </p:cNvGrpSpPr>
          <p:nvPr/>
        </p:nvGrpSpPr>
        <p:grpSpPr bwMode="auto">
          <a:xfrm>
            <a:off x="0" y="2667000"/>
            <a:ext cx="3733800" cy="3810000"/>
            <a:chOff x="0" y="1680"/>
            <a:chExt cx="2352" cy="2400"/>
          </a:xfrm>
        </p:grpSpPr>
        <p:sp>
          <p:nvSpPr>
            <p:cNvPr id="10286" name="AutoShape 68"/>
            <p:cNvSpPr>
              <a:spLocks noChangeArrowheads="1"/>
            </p:cNvSpPr>
            <p:nvPr/>
          </p:nvSpPr>
          <p:spPr bwMode="auto">
            <a:xfrm>
              <a:off x="528" y="1680"/>
              <a:ext cx="1824" cy="1008"/>
            </a:xfrm>
            <a:prstGeom prst="wedgeRoundRectCallout">
              <a:avLst>
                <a:gd name="adj1" fmla="val -39088"/>
                <a:gd name="adj2" fmla="val 86111"/>
                <a:gd name="adj3" fmla="val 16667"/>
              </a:avLst>
            </a:prstGeom>
            <a:gradFill rotWithShape="1">
              <a:gsLst>
                <a:gs pos="0">
                  <a:schemeClr val="bg1"/>
                </a:gs>
                <a:gs pos="100000">
                  <a:schemeClr val="accent1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vi-VN" altLang="en-US" sz="2400" b="0">
                <a:latin typeface="Times New Roman" panose="02020603050405020304" pitchFamily="18" charset="0"/>
              </a:endParaRPr>
            </a:p>
          </p:txBody>
        </p:sp>
        <p:sp>
          <p:nvSpPr>
            <p:cNvPr id="10287" name="Text Box 69"/>
            <p:cNvSpPr txBox="1">
              <a:spLocks noChangeArrowheads="1"/>
            </p:cNvSpPr>
            <p:nvPr/>
          </p:nvSpPr>
          <p:spPr bwMode="auto">
            <a:xfrm>
              <a:off x="576" y="1776"/>
              <a:ext cx="1680" cy="7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just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>
                  <a:solidFill>
                    <a:srgbClr val="A41493"/>
                  </a:solidFill>
                  <a:latin typeface="Times New Roman" panose="02020603050405020304" pitchFamily="18" charset="0"/>
                </a:rPr>
                <a:t>Hãy xác </a:t>
              </a:r>
              <a:r>
                <a:rPr lang="vi-VN" altLang="en-US" sz="2400">
                  <a:solidFill>
                    <a:srgbClr val="A41493"/>
                  </a:solidFill>
                  <a:latin typeface="Times New Roman" panose="02020603050405020304" pitchFamily="18" charset="0"/>
                </a:rPr>
                <a:t>đ</a:t>
              </a:r>
              <a:r>
                <a:rPr lang="en-US" altLang="en-US" sz="2400">
                  <a:solidFill>
                    <a:srgbClr val="A41493"/>
                  </a:solidFill>
                  <a:latin typeface="Times New Roman" panose="02020603050405020304" pitchFamily="18" charset="0"/>
                </a:rPr>
                <a:t>ịnh các </a:t>
              </a:r>
              <a:r>
                <a:rPr lang="vi-VN" altLang="en-US" sz="2400">
                  <a:solidFill>
                    <a:srgbClr val="A41493"/>
                  </a:solidFill>
                  <a:latin typeface="Times New Roman" panose="02020603050405020304" pitchFamily="18" charset="0"/>
                </a:rPr>
                <a:t>đ</a:t>
              </a:r>
              <a:r>
                <a:rPr lang="en-US" altLang="en-US" sz="2400">
                  <a:solidFill>
                    <a:srgbClr val="A41493"/>
                  </a:solidFill>
                  <a:latin typeface="Times New Roman" panose="02020603050405020304" pitchFamily="18" charset="0"/>
                </a:rPr>
                <a:t>ại l</a:t>
              </a:r>
              <a:r>
                <a:rPr lang="vi-VN" altLang="en-US" sz="2400">
                  <a:solidFill>
                    <a:srgbClr val="A41493"/>
                  </a:solidFill>
                  <a:latin typeface="Times New Roman" panose="02020603050405020304" pitchFamily="18" charset="0"/>
                </a:rPr>
                <a:t>ư</a:t>
              </a:r>
              <a:r>
                <a:rPr lang="en-US" altLang="en-US" sz="2400">
                  <a:solidFill>
                    <a:srgbClr val="A41493"/>
                  </a:solidFill>
                  <a:latin typeface="Times New Roman" panose="02020603050405020304" pitchFamily="18" charset="0"/>
                </a:rPr>
                <a:t>ợng có trong bài toán trên?</a:t>
              </a:r>
            </a:p>
          </p:txBody>
        </p:sp>
        <p:pic>
          <p:nvPicPr>
            <p:cNvPr id="10288" name="Picture 70" descr="4961689"/>
            <p:cNvPicPr>
              <a:picLocks noChangeAspect="1" noChangeArrowheads="1" noCrop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168"/>
              <a:ext cx="912" cy="9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aphicFrame>
        <p:nvGraphicFramePr>
          <p:cNvPr id="12359" name="Group 71"/>
          <p:cNvGraphicFramePr>
            <a:graphicFrameLocks noGrp="1"/>
          </p:cNvGraphicFramePr>
          <p:nvPr/>
        </p:nvGraphicFramePr>
        <p:xfrm>
          <a:off x="4114800" y="3987800"/>
          <a:ext cx="4724400" cy="1574800"/>
        </p:xfrm>
        <a:graphic>
          <a:graphicData uri="http://schemas.openxmlformats.org/drawingml/2006/table">
            <a:tbl>
              <a:tblPr/>
              <a:tblGrid>
                <a:gridCol w="2362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62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1280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Arabia" pitchFamily="34" charset="0"/>
                        </a:rPr>
                        <a:t>§¹i l­îng cã gi¸ trÞ kh«ng ®æi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FFFF97"/>
                        </a:gs>
                        <a:gs pos="50000">
                          <a:schemeClr val="bg1"/>
                        </a:gs>
                        <a:gs pos="100000">
                          <a:srgbClr val="FFFF97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Arabia" pitchFamily="34" charset="0"/>
                        </a:rPr>
                        <a:t>§¹i l­îng cã gi¸ trÞ thay ®æi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FFFF97"/>
                        </a:gs>
                        <a:gs pos="50000">
                          <a:schemeClr val="bg1"/>
                        </a:gs>
                        <a:gs pos="100000">
                          <a:srgbClr val="FFFF97"/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6200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D0D"/>
                          </a:solidFill>
                          <a:effectLst/>
                          <a:latin typeface="Arial" pitchFamily="34" charset="0"/>
                        </a:rPr>
                        <a:t>Pi=3.14</a:t>
                      </a: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D0D"/>
                          </a:solidFill>
                          <a:effectLst/>
                          <a:latin typeface="Arial" pitchFamily="34" charset="0"/>
                        </a:rPr>
                        <a:t>R, CV, 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pSp>
        <p:nvGrpSpPr>
          <p:cNvPr id="12373" name="Group 85"/>
          <p:cNvGrpSpPr>
            <a:grpSpLocks/>
          </p:cNvGrpSpPr>
          <p:nvPr/>
        </p:nvGrpSpPr>
        <p:grpSpPr bwMode="auto">
          <a:xfrm>
            <a:off x="1143000" y="3810000"/>
            <a:ext cx="7010400" cy="2925763"/>
            <a:chOff x="720" y="2400"/>
            <a:chExt cx="4416" cy="1843"/>
          </a:xfrm>
        </p:grpSpPr>
        <p:sp>
          <p:nvSpPr>
            <p:cNvPr id="12374" name="Rectangle 86"/>
            <p:cNvSpPr>
              <a:spLocks noChangeArrowheads="1"/>
            </p:cNvSpPr>
            <p:nvPr/>
          </p:nvSpPr>
          <p:spPr bwMode="auto">
            <a:xfrm>
              <a:off x="3408" y="2400"/>
              <a:ext cx="1728" cy="313"/>
            </a:xfrm>
            <a:prstGeom prst="rect">
              <a:avLst/>
            </a:prstGeom>
            <a:gradFill rotWithShape="1">
              <a:gsLst>
                <a:gs pos="0">
                  <a:srgbClr val="ABFF81"/>
                </a:gs>
                <a:gs pos="50000">
                  <a:schemeClr val="bg1"/>
                </a:gs>
                <a:gs pos="100000">
                  <a:srgbClr val="ABFF8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algn="l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Arial" pitchFamily="34" charset="0"/>
                </a:defRPr>
              </a:lvl1pPr>
              <a:lvl2pPr algn="l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pitchFamily="34" charset="0"/>
                </a:defRPr>
              </a:lvl2pPr>
              <a:lvl3pPr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itchFamily="34" charset="0"/>
                </a:defRPr>
              </a:lvl3pPr>
              <a:lvl4pPr algn="l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algn="l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>
                <a:buFontTx/>
                <a:buNone/>
                <a:defRPr/>
              </a:pPr>
              <a:r>
                <a:rPr lang="en-US" altLang="en-US" sz="2000" b="0" smtClean="0">
                  <a:solidFill>
                    <a:srgbClr val="B43C00"/>
                  </a:solidFill>
                  <a:latin typeface="Times New Roman"/>
                </a:rPr>
                <a:t>C/ C++</a:t>
              </a:r>
            </a:p>
          </p:txBody>
        </p:sp>
        <p:sp>
          <p:nvSpPr>
            <p:cNvPr id="12375" name="Rectangle 87"/>
            <p:cNvSpPr>
              <a:spLocks noChangeArrowheads="1"/>
            </p:cNvSpPr>
            <p:nvPr/>
          </p:nvSpPr>
          <p:spPr bwMode="auto">
            <a:xfrm>
              <a:off x="1872" y="2400"/>
              <a:ext cx="1536" cy="313"/>
            </a:xfrm>
            <a:prstGeom prst="rect">
              <a:avLst/>
            </a:prstGeom>
            <a:gradFill rotWithShape="1">
              <a:gsLst>
                <a:gs pos="0">
                  <a:srgbClr val="ABFF81"/>
                </a:gs>
                <a:gs pos="50000">
                  <a:schemeClr val="bg1"/>
                </a:gs>
                <a:gs pos="100000">
                  <a:srgbClr val="ABFF8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algn="l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Arial" pitchFamily="34" charset="0"/>
                </a:defRPr>
              </a:lvl1pPr>
              <a:lvl2pPr algn="l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pitchFamily="34" charset="0"/>
                </a:defRPr>
              </a:lvl2pPr>
              <a:lvl3pPr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itchFamily="34" charset="0"/>
                </a:defRPr>
              </a:lvl3pPr>
              <a:lvl4pPr algn="l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algn="l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>
                <a:buFontTx/>
                <a:buNone/>
                <a:defRPr/>
              </a:pPr>
              <a:r>
                <a:rPr lang="en-US" altLang="en-US" sz="2000" b="0" smtClean="0">
                  <a:solidFill>
                    <a:srgbClr val="B43C00"/>
                  </a:solidFill>
                  <a:latin typeface="Times New Roman"/>
                </a:rPr>
                <a:t>PASCAL</a:t>
              </a:r>
            </a:p>
          </p:txBody>
        </p:sp>
        <p:sp>
          <p:nvSpPr>
            <p:cNvPr id="12376" name="Rectangle 88"/>
            <p:cNvSpPr>
              <a:spLocks noChangeArrowheads="1"/>
            </p:cNvSpPr>
            <p:nvPr/>
          </p:nvSpPr>
          <p:spPr bwMode="auto">
            <a:xfrm>
              <a:off x="720" y="2400"/>
              <a:ext cx="1152" cy="313"/>
            </a:xfrm>
            <a:prstGeom prst="rect">
              <a:avLst/>
            </a:prstGeom>
            <a:gradFill rotWithShape="1">
              <a:gsLst>
                <a:gs pos="0">
                  <a:srgbClr val="ABFF81"/>
                </a:gs>
                <a:gs pos="50000">
                  <a:schemeClr val="bg1"/>
                </a:gs>
                <a:gs pos="100000">
                  <a:srgbClr val="ABFF8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algn="l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Arial" pitchFamily="34" charset="0"/>
                </a:defRPr>
              </a:lvl1pPr>
              <a:lvl2pPr algn="l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pitchFamily="34" charset="0"/>
                </a:defRPr>
              </a:lvl2pPr>
              <a:lvl3pPr algn="l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itchFamily="34" charset="0"/>
                </a:defRPr>
              </a:lvl3pPr>
              <a:lvl4pPr algn="l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algn="l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>
                <a:buFontTx/>
                <a:buNone/>
                <a:defRPr/>
              </a:pPr>
              <a:r>
                <a:rPr lang="en-US" altLang="en-US" sz="2000" b="0" smtClean="0">
                  <a:solidFill>
                    <a:srgbClr val="B43C00"/>
                  </a:solidFill>
                  <a:latin typeface="Times New Roman"/>
                </a:rPr>
                <a:t>LOẠI HẰNG</a:t>
              </a:r>
            </a:p>
          </p:txBody>
        </p:sp>
        <p:sp>
          <p:nvSpPr>
            <p:cNvPr id="10276" name="Line 89"/>
            <p:cNvSpPr>
              <a:spLocks noChangeShapeType="1"/>
            </p:cNvSpPr>
            <p:nvPr/>
          </p:nvSpPr>
          <p:spPr bwMode="auto">
            <a:xfrm>
              <a:off x="720" y="2400"/>
              <a:ext cx="4416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77" name="Line 90"/>
            <p:cNvSpPr>
              <a:spLocks noChangeShapeType="1"/>
            </p:cNvSpPr>
            <p:nvPr/>
          </p:nvSpPr>
          <p:spPr bwMode="auto">
            <a:xfrm>
              <a:off x="720" y="2713"/>
              <a:ext cx="441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78" name="Line 91"/>
            <p:cNvSpPr>
              <a:spLocks noChangeShapeType="1"/>
            </p:cNvSpPr>
            <p:nvPr/>
          </p:nvSpPr>
          <p:spPr bwMode="auto">
            <a:xfrm>
              <a:off x="720" y="3460"/>
              <a:ext cx="441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79" name="Line 92"/>
            <p:cNvSpPr>
              <a:spLocks noChangeShapeType="1"/>
            </p:cNvSpPr>
            <p:nvPr/>
          </p:nvSpPr>
          <p:spPr bwMode="auto">
            <a:xfrm>
              <a:off x="720" y="3744"/>
              <a:ext cx="441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80" name="Line 93"/>
            <p:cNvSpPr>
              <a:spLocks noChangeShapeType="1"/>
            </p:cNvSpPr>
            <p:nvPr/>
          </p:nvSpPr>
          <p:spPr bwMode="auto">
            <a:xfrm>
              <a:off x="720" y="4243"/>
              <a:ext cx="4416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81" name="Line 94"/>
            <p:cNvSpPr>
              <a:spLocks noChangeShapeType="1"/>
            </p:cNvSpPr>
            <p:nvPr/>
          </p:nvSpPr>
          <p:spPr bwMode="auto">
            <a:xfrm>
              <a:off x="720" y="2400"/>
              <a:ext cx="0" cy="1843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82" name="Line 95"/>
            <p:cNvSpPr>
              <a:spLocks noChangeShapeType="1"/>
            </p:cNvSpPr>
            <p:nvPr/>
          </p:nvSpPr>
          <p:spPr bwMode="auto">
            <a:xfrm>
              <a:off x="1872" y="2400"/>
              <a:ext cx="0" cy="184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83" name="Line 96"/>
            <p:cNvSpPr>
              <a:spLocks noChangeShapeType="1"/>
            </p:cNvSpPr>
            <p:nvPr/>
          </p:nvSpPr>
          <p:spPr bwMode="auto">
            <a:xfrm>
              <a:off x="3408" y="2400"/>
              <a:ext cx="0" cy="31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84" name="Line 97"/>
            <p:cNvSpPr>
              <a:spLocks noChangeShapeType="1"/>
            </p:cNvSpPr>
            <p:nvPr/>
          </p:nvSpPr>
          <p:spPr bwMode="auto">
            <a:xfrm>
              <a:off x="5136" y="2400"/>
              <a:ext cx="0" cy="1843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85" name="Line 98"/>
            <p:cNvSpPr>
              <a:spLocks noChangeShapeType="1"/>
            </p:cNvSpPr>
            <p:nvPr/>
          </p:nvSpPr>
          <p:spPr bwMode="auto">
            <a:xfrm>
              <a:off x="3408" y="3748"/>
              <a:ext cx="0" cy="49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2387" name="Rectangle 99"/>
          <p:cNvSpPr>
            <a:spLocks noChangeArrowheads="1"/>
          </p:cNvSpPr>
          <p:nvPr/>
        </p:nvSpPr>
        <p:spPr bwMode="auto">
          <a:xfrm>
            <a:off x="2971800" y="4300538"/>
            <a:ext cx="5181600" cy="1185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marL="533400" indent="-533400"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14400" indent="-45720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95400" indent="-3810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</a:rPr>
              <a:t>      </a:t>
            </a:r>
            <a:r>
              <a:rPr lang="en-US" altLang="en-US" sz="2000">
                <a:latin typeface="Times New Roman" panose="02020603050405020304" pitchFamily="18" charset="0"/>
              </a:rPr>
              <a:t>3          0           -8           +15</a:t>
            </a:r>
          </a:p>
          <a:p>
            <a:pPr algn="just" eaLnBrk="1" hangingPunct="1">
              <a:buFontTx/>
              <a:buNone/>
            </a:pPr>
            <a:r>
              <a:rPr lang="en-US" altLang="en-US" sz="2000">
                <a:latin typeface="Times New Roman" panose="02020603050405020304" pitchFamily="18" charset="0"/>
              </a:rPr>
              <a:t>   2.5         5.0          -12.79        +6.8           0.2</a:t>
            </a:r>
          </a:p>
          <a:p>
            <a:pPr algn="just" eaLnBrk="1" hangingPunct="1">
              <a:buFontTx/>
              <a:buNone/>
            </a:pPr>
            <a:r>
              <a:rPr lang="en-US" altLang="en-US" sz="2000">
                <a:latin typeface="Times New Roman" panose="02020603050405020304" pitchFamily="18" charset="0"/>
              </a:rPr>
              <a:t>            -2.259E02                  1.7E-3</a:t>
            </a:r>
          </a:p>
        </p:txBody>
      </p:sp>
      <p:sp>
        <p:nvSpPr>
          <p:cNvPr id="12388" name="Rectangle 100"/>
          <p:cNvSpPr>
            <a:spLocks noChangeArrowheads="1"/>
          </p:cNvSpPr>
          <p:nvPr/>
        </p:nvSpPr>
        <p:spPr bwMode="auto">
          <a:xfrm>
            <a:off x="1143000" y="4300538"/>
            <a:ext cx="1828800" cy="1185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US" altLang="en-US" sz="2000">
                <a:solidFill>
                  <a:srgbClr val="FF00FF"/>
                </a:solidFill>
                <a:latin typeface="Times New Roman" panose="02020603050405020304" pitchFamily="18" charset="0"/>
              </a:rPr>
              <a:t>Hằng số học</a:t>
            </a:r>
          </a:p>
        </p:txBody>
      </p:sp>
      <p:sp>
        <p:nvSpPr>
          <p:cNvPr id="12389" name="Rectangle 101"/>
          <p:cNvSpPr>
            <a:spLocks noChangeArrowheads="1"/>
          </p:cNvSpPr>
          <p:nvPr/>
        </p:nvSpPr>
        <p:spPr bwMode="auto">
          <a:xfrm>
            <a:off x="2971800" y="5486400"/>
            <a:ext cx="518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US" altLang="en-US" sz="2000" b="0">
                <a:latin typeface="Times New Roman" panose="02020603050405020304" pitchFamily="18" charset="0"/>
              </a:rPr>
              <a:t>TRUE              FALSE</a:t>
            </a:r>
          </a:p>
        </p:txBody>
      </p:sp>
      <p:sp>
        <p:nvSpPr>
          <p:cNvPr id="12390" name="Rectangle 102"/>
          <p:cNvSpPr>
            <a:spLocks noChangeArrowheads="1"/>
          </p:cNvSpPr>
          <p:nvPr/>
        </p:nvSpPr>
        <p:spPr bwMode="auto">
          <a:xfrm>
            <a:off x="1143000" y="5486400"/>
            <a:ext cx="1828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US" altLang="en-US" sz="2000">
                <a:solidFill>
                  <a:srgbClr val="FF00FF"/>
                </a:solidFill>
                <a:latin typeface="Times New Roman" panose="02020603050405020304" pitchFamily="18" charset="0"/>
              </a:rPr>
              <a:t>Hằng lôgic</a:t>
            </a:r>
          </a:p>
        </p:txBody>
      </p:sp>
      <p:sp>
        <p:nvSpPr>
          <p:cNvPr id="12391" name="Rectangle 103"/>
          <p:cNvSpPr>
            <a:spLocks noChangeArrowheads="1"/>
          </p:cNvSpPr>
          <p:nvPr/>
        </p:nvSpPr>
        <p:spPr bwMode="auto">
          <a:xfrm>
            <a:off x="5410200" y="5943600"/>
            <a:ext cx="2743200" cy="785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US" altLang="en-US" sz="2400" b="0">
                <a:latin typeface="Times New Roman" panose="02020603050405020304" pitchFamily="18" charset="0"/>
              </a:rPr>
              <a:t>“Tin hoc”</a:t>
            </a:r>
            <a:endParaRPr lang="en-US" altLang="en-US" sz="1800" b="0">
              <a:latin typeface="Times New Roman" panose="02020603050405020304" pitchFamily="18" charset="0"/>
            </a:endParaRPr>
          </a:p>
          <a:p>
            <a:pPr algn="ctr" eaLnBrk="1" hangingPunct="1">
              <a:buFontTx/>
              <a:buNone/>
            </a:pPr>
            <a:r>
              <a:rPr lang="en-US" altLang="en-US" sz="1800">
                <a:latin typeface="Times New Roman" panose="02020603050405020304" pitchFamily="18" charset="0"/>
              </a:rPr>
              <a:t>“</a:t>
            </a:r>
            <a:r>
              <a:rPr lang="en-US" altLang="en-US" sz="2400" b="0">
                <a:latin typeface="Times New Roman" panose="02020603050405020304" pitchFamily="18" charset="0"/>
              </a:rPr>
              <a:t>12345</a:t>
            </a:r>
            <a:r>
              <a:rPr lang="en-US" altLang="en-US" sz="1800">
                <a:latin typeface="Times New Roman" panose="02020603050405020304" pitchFamily="18" charset="0"/>
              </a:rPr>
              <a:t>”</a:t>
            </a:r>
          </a:p>
        </p:txBody>
      </p:sp>
      <p:sp>
        <p:nvSpPr>
          <p:cNvPr id="12392" name="Rectangle 104"/>
          <p:cNvSpPr>
            <a:spLocks noChangeArrowheads="1"/>
          </p:cNvSpPr>
          <p:nvPr/>
        </p:nvSpPr>
        <p:spPr bwMode="auto">
          <a:xfrm>
            <a:off x="2971800" y="5943600"/>
            <a:ext cx="2438400" cy="785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US" altLang="en-US" sz="2400" b="0">
                <a:latin typeface="Times New Roman" panose="02020603050405020304" pitchFamily="18" charset="0"/>
              </a:rPr>
              <a:t>‘Tin hoc’</a:t>
            </a:r>
          </a:p>
          <a:p>
            <a:pPr algn="ctr" eaLnBrk="1" hangingPunct="1">
              <a:buFontTx/>
              <a:buNone/>
            </a:pPr>
            <a:r>
              <a:rPr lang="en-US" altLang="en-US" sz="2400" b="0">
                <a:latin typeface="Times New Roman" panose="02020603050405020304" pitchFamily="18" charset="0"/>
              </a:rPr>
              <a:t>‘12345’</a:t>
            </a:r>
          </a:p>
        </p:txBody>
      </p:sp>
      <p:sp>
        <p:nvSpPr>
          <p:cNvPr id="12393" name="Rectangle 105"/>
          <p:cNvSpPr>
            <a:spLocks noChangeArrowheads="1"/>
          </p:cNvSpPr>
          <p:nvPr/>
        </p:nvSpPr>
        <p:spPr bwMode="auto">
          <a:xfrm>
            <a:off x="1143000" y="5919788"/>
            <a:ext cx="1828800" cy="785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US" altLang="en-US" sz="2000">
                <a:solidFill>
                  <a:srgbClr val="FF00FF"/>
                </a:solidFill>
                <a:latin typeface="Times New Roman" panose="02020603050405020304" pitchFamily="18" charset="0"/>
              </a:rPr>
              <a:t>Hằng xâu</a:t>
            </a:r>
            <a:r>
              <a:rPr lang="en-US" altLang="en-US" sz="2000" b="0">
                <a:latin typeface="Times New Roman" panose="02020603050405020304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3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3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2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123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123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123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3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3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9" dur="1000"/>
                                        <p:tgtEl>
                                          <p:spTgt spid="12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48" dur="500"/>
                                        <p:tgtEl>
                                          <p:spTgt spid="12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3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5" dur="80"/>
                                        <p:tgtEl>
                                          <p:spTgt spid="1238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6" dur="80"/>
                                        <p:tgtEl>
                                          <p:spTgt spid="1238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80"/>
                                        <p:tgtEl>
                                          <p:spTgt spid="1238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900"/>
                            </p:stCondLst>
                            <p:childTnLst>
                              <p:par>
                                <p:cTn id="59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1" dur="80"/>
                                        <p:tgtEl>
                                          <p:spTgt spid="1238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2" dur="80"/>
                                        <p:tgtEl>
                                          <p:spTgt spid="1238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3" dur="80"/>
                                        <p:tgtEl>
                                          <p:spTgt spid="1238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1" dur="80"/>
                                        <p:tgtEl>
                                          <p:spTgt spid="1239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2" dur="80"/>
                                        <p:tgtEl>
                                          <p:spTgt spid="1239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3" dur="80"/>
                                        <p:tgtEl>
                                          <p:spTgt spid="1239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 nodeType="afterGroup">
                            <p:stCondLst>
                              <p:cond delay="400"/>
                            </p:stCondLst>
                            <p:childTnLst>
                              <p:par>
                                <p:cTn id="7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7" dur="80"/>
                                        <p:tgtEl>
                                          <p:spTgt spid="1238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8" dur="80"/>
                                        <p:tgtEl>
                                          <p:spTgt spid="1238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9" dur="80"/>
                                        <p:tgtEl>
                                          <p:spTgt spid="1238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7" dur="80"/>
                                        <p:tgtEl>
                                          <p:spTgt spid="1239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8" dur="80"/>
                                        <p:tgtEl>
                                          <p:spTgt spid="1239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9" dur="80"/>
                                        <p:tgtEl>
                                          <p:spTgt spid="1239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 nodeType="afterGroup">
                            <p:stCondLst>
                              <p:cond delay="820"/>
                            </p:stCondLst>
                            <p:childTnLst>
                              <p:par>
                                <p:cTn id="9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3" dur="80"/>
                                        <p:tgtEl>
                                          <p:spTgt spid="1239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4" dur="80"/>
                                        <p:tgtEl>
                                          <p:spTgt spid="1239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5" dur="80"/>
                                        <p:tgtEl>
                                          <p:spTgt spid="1239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 nodeType="afterGroup">
                            <p:stCondLst>
                              <p:cond delay="1460"/>
                            </p:stCondLst>
                            <p:childTnLst>
                              <p:par>
                                <p:cTn id="97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9" dur="80"/>
                                        <p:tgtEl>
                                          <p:spTgt spid="1239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00" dur="80"/>
                                        <p:tgtEl>
                                          <p:spTgt spid="1239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1" dur="80"/>
                                        <p:tgtEl>
                                          <p:spTgt spid="1239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8" grpId="0" autoUpdateAnimBg="0"/>
      <p:bldP spid="12300" grpId="0" autoUpdateAnimBg="0"/>
      <p:bldP spid="12301" grpId="0" autoUpdateAnimBg="0"/>
      <p:bldP spid="12302" grpId="0" autoUpdateAnimBg="0"/>
      <p:bldP spid="12303" grpId="0" autoUpdateAnimBg="0"/>
      <p:bldP spid="12353" grpId="0"/>
      <p:bldP spid="12353" grpId="1"/>
      <p:bldP spid="12354" grpId="0"/>
      <p:bldP spid="12354" grpId="1"/>
      <p:bldP spid="12387" grpId="0"/>
      <p:bldP spid="12388" grpId="0"/>
      <p:bldP spid="12389" grpId="0"/>
      <p:bldP spid="12390" grpId="0"/>
      <p:bldP spid="12391" grpId="0"/>
      <p:bldP spid="12392" grpId="0"/>
      <p:bldP spid="12393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just" defTabSz="914400" rtl="0" eaLnBrk="1" fontAlgn="base" latinLnBrk="0" hangingPunct="1">
          <a:lnSpc>
            <a:spcPct val="100000"/>
          </a:lnSpc>
          <a:spcBef>
            <a:spcPct val="2500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100" b="1" i="0" u="none" strike="noStrike" cap="none" normalizeH="0" baseline="0" smtClean="0">
            <a:ln>
              <a:noFill/>
            </a:ln>
            <a:solidFill>
              <a:srgbClr val="FF0D0D"/>
            </a:solidFill>
            <a:effectLst/>
            <a:latin typeface=".VnTime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just" defTabSz="914400" rtl="0" eaLnBrk="1" fontAlgn="base" latinLnBrk="0" hangingPunct="1">
          <a:lnSpc>
            <a:spcPct val="100000"/>
          </a:lnSpc>
          <a:spcBef>
            <a:spcPct val="2500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100" b="1" i="0" u="none" strike="noStrike" cap="none" normalizeH="0" baseline="0" smtClean="0">
            <a:ln>
              <a:noFill/>
            </a:ln>
            <a:solidFill>
              <a:srgbClr val="FF0D0D"/>
            </a:solidFill>
            <a:effectLst/>
            <a:latin typeface=".VnTime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2011</TotalTime>
  <Words>1436</Words>
  <Application>Microsoft Office PowerPoint</Application>
  <PresentationFormat>On-screen Show (4:3)</PresentationFormat>
  <Paragraphs>169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1" baseType="lpstr">
      <vt:lpstr>Wingdings</vt:lpstr>
      <vt:lpstr>.VnArial</vt:lpstr>
      <vt:lpstr>Times New Roman</vt:lpstr>
      <vt:lpstr>Arial</vt:lpstr>
      <vt:lpstr>.VnTime</vt:lpstr>
      <vt:lpstr>Symbol</vt:lpstr>
      <vt:lpstr>.VnArabia</vt:lpstr>
      <vt:lpstr>.VnBook-Antiqua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THPT Phan Dinh Phung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May</dc:creator>
  <cp:lastModifiedBy>Bao_Chau</cp:lastModifiedBy>
  <cp:revision>127</cp:revision>
  <dcterms:created xsi:type="dcterms:W3CDTF">2007-02-26T02:37:55Z</dcterms:created>
  <dcterms:modified xsi:type="dcterms:W3CDTF">2021-09-04T14:16:35Z</dcterms:modified>
</cp:coreProperties>
</file>